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598" r:id="rId2"/>
    <p:sldId id="611" r:id="rId3"/>
    <p:sldId id="620" r:id="rId4"/>
    <p:sldId id="621" r:id="rId5"/>
    <p:sldId id="619" r:id="rId6"/>
    <p:sldId id="606" r:id="rId7"/>
    <p:sldId id="601" r:id="rId8"/>
    <p:sldId id="607" r:id="rId9"/>
    <p:sldId id="60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1F20"/>
    <a:srgbClr val="72F993"/>
    <a:srgbClr val="76F7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3839F7-F584-44F1-A61D-608D91B90D91}" v="215" dt="2023-03-15T23:14:16.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6357" autoAdjust="0"/>
  </p:normalViewPr>
  <p:slideViewPr>
    <p:cSldViewPr snapToGrid="0">
      <p:cViewPr varScale="1">
        <p:scale>
          <a:sx n="63" d="100"/>
          <a:sy n="63" d="100"/>
        </p:scale>
        <p:origin x="612" y="5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E451DD-C1F9-4DA2-B35D-6CB05C940153}" type="datetimeFigureOut">
              <a:rPr lang="en-GB" smtClean="0"/>
              <a:t>31/03/2023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0761DA-FF53-4783-ABD0-3D22A302255C}" type="slidenum">
              <a:rPr lang="en-GB" smtClean="0"/>
              <a:t>‹#›</a:t>
            </a:fld>
            <a:endParaRPr lang="en-GB"/>
          </a:p>
        </p:txBody>
      </p:sp>
    </p:spTree>
    <p:extLst>
      <p:ext uri="{BB962C8B-B14F-4D97-AF65-F5344CB8AC3E}">
        <p14:creationId xmlns:p14="http://schemas.microsoft.com/office/powerpoint/2010/main" val="3698771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5"/>
          </p:nvPr>
        </p:nvSpPr>
        <p:spPr/>
        <p:txBody>
          <a:bodyPr/>
          <a:lstStyle/>
          <a:p>
            <a:fld id="{500761DA-FF53-4783-ABD0-3D22A302255C}" type="slidenum">
              <a:rPr lang="en-GB" smtClean="0"/>
              <a:t>1</a:t>
            </a:fld>
            <a:endParaRPr lang="en-GB"/>
          </a:p>
        </p:txBody>
      </p:sp>
    </p:spTree>
    <p:extLst>
      <p:ext uri="{BB962C8B-B14F-4D97-AF65-F5344CB8AC3E}">
        <p14:creationId xmlns:p14="http://schemas.microsoft.com/office/powerpoint/2010/main" val="306081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Welcome to the Group. Over 100 on WGP which is about half of the entire membership.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As a informal alliance of people and orgs, MLI depends on the voluntary support of members to achieve things. WGP acts as a kind of platform for discussion about what MLI has done and could be doing  - what the future might look like. It’s also a platform for members to make suggestions for new activities and to volunteer to work with others on specific tasks or activities. This meeting takes place before the SG meeting so that any ideas or proposals that we come up with here can be brought to SG for endorsement.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V quick intro – literally your name and your organisation. Would encourage you all to look at the membership section of the website to find out more about other members there and maybe update your own bio. Please use the chat function on the side to raise points /  make comments and do feel free to raise hand too to speak. If any of you have a piece of MIL work that you would like to share with the group, I hope we will have some time at the end to open up the floor so if you want to take the mike so to speak, please let me know by putting your name in the chat box or raising your hand. </a:t>
            </a: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Let me know if you have any AOB’s please.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Coordinate: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be the acknowledged first port of call to provide support and advice for media literacy stakeholders (national and international).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Communicate: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foster discussion and debate around all aspects of MIL in Ireland with a view to helping to identify emerging issues, gaps in provision, opportunities for collaboration.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Innovate: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inspire, encourage and facilitate the development of new MIL projects, programmes and interventions, and encourage evaluation and sustainability.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Promote: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use the strength, reach and expertise of MLI members to collectively highlight media literacy related issues and sign-post to sources of support via multi-stakeholder public awareness campaigns.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500761DA-FF53-4783-ABD0-3D22A302255C}" type="slidenum">
              <a:rPr lang="en-GB" smtClean="0"/>
              <a:t>2</a:t>
            </a:fld>
            <a:endParaRPr lang="en-GB"/>
          </a:p>
        </p:txBody>
      </p:sp>
    </p:spTree>
    <p:extLst>
      <p:ext uri="{BB962C8B-B14F-4D97-AF65-F5344CB8AC3E}">
        <p14:creationId xmlns:p14="http://schemas.microsoft.com/office/powerpoint/2010/main" val="3267705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Welcome to the Group. Over 100 on WGP which is about half of the entire membership.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As a informal alliance of people and orgs, MLI depends on the voluntary support of members to achieve things. WGP acts as a kind of platform for discussion about what MLI has done and could be doing  - what the future might look like. It’s also a platform for members to make suggestions for new activities and to volunteer to work with others on specific tasks or activities. This meeting takes place before the SG meeting so that any ideas or proposals that we come up with here can be brought to SG for endorsement.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V quick intro – literally your name and your organisation. Would encourage you all to look at the membership section of the website to find out more about other members there and maybe update your own bio. Please use the chat function on the side to raise points /  make comments and do feel free to raise hand too to speak. If any of you have a piece of MIL work that you would like to share with the group, I hope we will have some time at the end to open up the floor so if you want to take the mike so to speak, please let me know by putting your name in the chat box or raising your hand. </a:t>
            </a: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Let me know if you have any AOB’s please.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Coordinate: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be the acknowledged first port of call to provide support and advice for media literacy stakeholders (national and international).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Communicate: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foster discussion and debate around all aspects of MIL in Ireland with a view to helping to identify emerging issues, gaps in provision, opportunities for collaboration.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Innovate: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inspire, encourage and facilitate the development of new MIL projects, programmes and interventions, and encourage evaluation and sustainability.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Promote: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use the strength, reach and expertise of MLI members to collectively highlight media literacy related issues and sign-post to sources of support via multi-stakeholder public awareness campaigns.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500761DA-FF53-4783-ABD0-3D22A302255C}" type="slidenum">
              <a:rPr lang="en-GB" smtClean="0"/>
              <a:t>3</a:t>
            </a:fld>
            <a:endParaRPr lang="en-GB"/>
          </a:p>
        </p:txBody>
      </p:sp>
    </p:spTree>
    <p:extLst>
      <p:ext uri="{BB962C8B-B14F-4D97-AF65-F5344CB8AC3E}">
        <p14:creationId xmlns:p14="http://schemas.microsoft.com/office/powerpoint/2010/main" val="1165927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Welcome to the Group. Over 100 on WGP which is about half of the entire membership.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As a informal alliance of people and orgs, MLI depends on the voluntary support of members to achieve things. WGP acts as a kind of platform for discussion about what MLI has done and could be doing  - what the future might look like. It’s also a platform for members to make suggestions for new activities and to volunteer to work with others on specific tasks or activities. This meeting takes place before the SG meeting so that any ideas or proposals that we come up with here can be brought to SG for endorsement.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V quick intro – literally your name and your organisation. Would encourage you all to look at the membership section of the website to find out more about other members there and maybe update your own bio. Please use the chat function on the side to raise points /  make comments and do feel free to raise hand too to speak. If any of you have a piece of MIL work that you would like to share with the group, I hope we will have some time at the end to open up the floor so if you want to take the mike so to speak, please let me know by putting your name in the chat box or raising your hand. </a:t>
            </a: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Let me know if you have any AOB’s please.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Coordinate: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be the acknowledged first port of call to provide support and advice for media literacy stakeholders (national and international).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Communicate: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foster discussion and debate around all aspects of MIL in Ireland with a view to helping to identify emerging issues, gaps in provision, opportunities for collaboration.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Innovate: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inspire, encourage and facilitate the development of new MIL projects, programmes and interventions, and encourage evaluation and sustainability.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Promote: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use the strength, reach and expertise of MLI members to collectively highlight media literacy related issues and sign-post to sources of support via multi-stakeholder public awareness campaigns.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500761DA-FF53-4783-ABD0-3D22A302255C}" type="slidenum">
              <a:rPr lang="en-GB" smtClean="0"/>
              <a:t>4</a:t>
            </a:fld>
            <a:endParaRPr lang="en-GB"/>
          </a:p>
        </p:txBody>
      </p:sp>
    </p:spTree>
    <p:extLst>
      <p:ext uri="{BB962C8B-B14F-4D97-AF65-F5344CB8AC3E}">
        <p14:creationId xmlns:p14="http://schemas.microsoft.com/office/powerpoint/2010/main" val="3859508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Welcome to the Group. Over 100 on WGP which is about half of the entire membership.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As a informal alliance of people and orgs, MLI depends on the voluntary support of members to achieve things. WGP acts as a kind of platform for discussion about what MLI has done and could be doing  - what the future might look like. It’s also a platform for members to make suggestions for new activities and to volunteer to work with others on specific tasks or activities. This meeting takes place before the SG meeting so that any ideas or proposals that we come up with here can be brought to SG for endorsement.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V quick intro – literally your name and your organisation. Would encourage you all to look at the membership section of the website to find out more about other members there and maybe update your own bio. Please use the chat function on the side to raise points /  make comments and do feel free to raise hand too to speak. If any of you have a piece of MIL work that you would like to share with the group, I hope we will have some time at the end to open up the floor so if you want to take the mike so to speak, please let me know by putting your name in the chat box or raising your hand. </a:t>
            </a: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Let me know if you have any AOB’s please.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Coordinate: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be the acknowledged first port of call to provide support and advice for media literacy stakeholders (national and international).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Communicate: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foster discussion and debate around all aspects of MIL in Ireland with a view to helping to identify emerging issues, gaps in provision, opportunities for collaboration.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Innovate: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inspire, encourage and facilitate the development of new MIL projects, programmes and interventions, and encourage evaluation and sustainability.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Promote: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use the strength, reach and expertise of MLI members to collectively highlight media literacy related issues and sign-post to sources of support via multi-stakeholder public awareness campaigns.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500761DA-FF53-4783-ABD0-3D22A302255C}" type="slidenum">
              <a:rPr lang="en-GB" smtClean="0"/>
              <a:t>5</a:t>
            </a:fld>
            <a:endParaRPr lang="en-GB"/>
          </a:p>
        </p:txBody>
      </p:sp>
    </p:spTree>
    <p:extLst>
      <p:ext uri="{BB962C8B-B14F-4D97-AF65-F5344CB8AC3E}">
        <p14:creationId xmlns:p14="http://schemas.microsoft.com/office/powerpoint/2010/main" val="1753746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Welcome to the Group. Over 100 on WGP which is about half of the entire membership.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As a informal alliance of people and orgs, MLI depends on the voluntary support of members to achieve things. WGP acts as a kind of platform for discussion about what MLI has done and could be doing  - what the future might look like. It’s also a platform for members to make suggestions for new activities and to volunteer to work with others on specific tasks or activities. This meeting takes place before the SG meeting so that any ideas or proposals that we come up with here can be brought to SG for endorsement.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V quick intro – literally your name and your organisation. Would encourage you all to look at the membership section of the website to find out more about other members there and maybe update your own bio. Please use the chat function on the side to raise points /  make comments and do feel free to raise hand too to speak. If any of you have a piece of MIL work that you would like to share with the group, I hope we will have some time at the end to open up the floor so if you want to take the mike so to speak, please let me know by putting your name in the chat box or raising your hand. </a:t>
            </a: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Let me know if you have any AOB’s please.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Coordinate: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be the acknowledged first port of call to provide support and advice for media literacy stakeholders (national and international).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Communicate: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foster discussion and debate around all aspects of MIL in Ireland with a view to helping to identify emerging issues, gaps in provision, opportunities for collaboration.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Innovate: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inspire, encourage and facilitate the development of new MIL projects, programmes and interventions, and encourage evaluation and sustainability.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Promote: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use the strength, reach and expertise of MLI members to collectively highlight media literacy related issues and sign-post to sources of support via multi-stakeholder public awareness campaigns.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500761DA-FF53-4783-ABD0-3D22A302255C}" type="slidenum">
              <a:rPr lang="en-GB" smtClean="0"/>
              <a:t>6</a:t>
            </a:fld>
            <a:endParaRPr lang="en-GB"/>
          </a:p>
        </p:txBody>
      </p:sp>
    </p:spTree>
    <p:extLst>
      <p:ext uri="{BB962C8B-B14F-4D97-AF65-F5344CB8AC3E}">
        <p14:creationId xmlns:p14="http://schemas.microsoft.com/office/powerpoint/2010/main" val="114617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Welcome to the Group. Over 100 on WGP which is about half of the entire membership.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As a informal alliance of people and orgs, MLI depends on the voluntary support of members to achieve things. WGP acts as a kind of platform for discussion about what MLI has done and could be doing  - what the future might look like. It’s also a platform for members to make suggestions for new activities and to volunteer to work with others on specific tasks or activities. This meeting takes place before the SG meeting so that any ideas or proposals that we come up with here can be brought to SG for endorsement.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V quick intro – literally your name and your organisation. Would encourage you all to look at the membership section of the website to find out more about other members there and maybe update your own bio. Please use the chat function on the side to raise points /  make comments and do feel free to raise hand too to speak. If any of you have a piece of MIL work that you would like to share with the group, I hope we will have some time at the end to open up the floor so if you want to take the mike so to speak, please let me know by putting your name in the chat box or raising your hand. </a:t>
            </a: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Let me know if you have any AOB’s please.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Coordinate: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be the acknowledged first port of call to provide support and advice for media literacy stakeholders (national and international).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Communicate: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foster discussion and debate around all aspects of MIL in Ireland with a view to helping to identify emerging issues, gaps in provision, opportunities for collaboration.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Innovate: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inspire, encourage and facilitate the development of new MIL projects, programmes and interventions, and encourage evaluation and sustainability.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Promote: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use the strength, reach and expertise of MLI members to collectively highlight media literacy related issues and sign-post to sources of support via multi-stakeholder public awareness campaigns.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500761DA-FF53-4783-ABD0-3D22A302255C}" type="slidenum">
              <a:rPr lang="en-GB" smtClean="0"/>
              <a:t>7</a:t>
            </a:fld>
            <a:endParaRPr lang="en-GB"/>
          </a:p>
        </p:txBody>
      </p:sp>
    </p:spTree>
    <p:extLst>
      <p:ext uri="{BB962C8B-B14F-4D97-AF65-F5344CB8AC3E}">
        <p14:creationId xmlns:p14="http://schemas.microsoft.com/office/powerpoint/2010/main" val="2477983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Welcome to the Group. Over 100 on WGP which is about half of the entire membership.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As a informal alliance of people and orgs, MLI depends on the voluntary support of members to achieve things. WGP acts as a kind of platform for discussion about what MLI has done and could be doing  - what the future might look like. It’s also a platform for members to make suggestions for new activities and to volunteer to work with others on specific tasks or activities. This meeting takes place before the SG meeting so that any ideas or proposals that we come up with here can be brought to SG for endorsement.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V quick intro – literally your name and your organisation. Would encourage you all to look at the membership section of the website to find out more about other members there and maybe update your own bio. Please use the chat function on the side to raise points /  make comments and do feel free to raise hand too to speak. If any of you have a piece of MIL work that you would like to share with the group, I hope we will have some time at the end to open up the floor so if you want to take the mike so to speak, please let me know by putting your name in the chat box or raising your hand. </a:t>
            </a: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Let me know if you have any AOB’s please.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Coordinate: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be the acknowledged first port of call to provide support and advice for media literacy stakeholders (national and international).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Communicate: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foster discussion and debate around all aspects of MIL in Ireland with a view to helping to identify emerging issues, gaps in provision, opportunities for collaboration.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Innovate: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inspire, encourage and facilitate the development of new MIL projects, programmes and interventions, and encourage evaluation and sustainability.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Promote: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use the strength, reach and expertise of MLI members to collectively highlight media literacy related issues and sign-post to sources of support via multi-stakeholder public awareness campaigns.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500761DA-FF53-4783-ABD0-3D22A302255C}" type="slidenum">
              <a:rPr lang="en-GB" smtClean="0"/>
              <a:t>8</a:t>
            </a:fld>
            <a:endParaRPr lang="en-GB"/>
          </a:p>
        </p:txBody>
      </p:sp>
    </p:spTree>
    <p:extLst>
      <p:ext uri="{BB962C8B-B14F-4D97-AF65-F5344CB8AC3E}">
        <p14:creationId xmlns:p14="http://schemas.microsoft.com/office/powerpoint/2010/main" val="2926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Welcome to the Group. Over 100 on WGP which is about half of the entire membership.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As a informal alliance of people and orgs, MLI depends on the voluntary support of members to achieve things. WGP acts as a kind of platform for discussion about what MLI has done and could be doing  - what the future might look like. It’s also a platform for members to make suggestions for new activities and to volunteer to work with others on specific tasks or activities. This meeting takes place before the SG meeting so that any ideas or proposals that we come up with here can be brought to SG for endorsement.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V quick intro – literally your name and your organisation. Would encourage you all to look at the membership section of the website to find out more about other members there and maybe update your own bio. Please use the chat function on the side to raise points /  make comments and do feel free to raise hand too to speak. If any of you have a piece of MIL work that you would like to share with the group, I hope we will have some time at the end to open up the floor so if you want to take the mike so to speak, please let me know by putting your name in the chat box or raising your hand. </a:t>
            </a: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rabicPeriod"/>
            </a:pPr>
            <a:r>
              <a:rPr lang="en-GB" sz="1800" dirty="0">
                <a:effectLst/>
                <a:latin typeface="Calibri" panose="020F0502020204030204" pitchFamily="34" charset="0"/>
                <a:ea typeface="Calibri" panose="020F0502020204030204" pitchFamily="34" charset="0"/>
                <a:cs typeface="Calibri" panose="020F0502020204030204" pitchFamily="34" charset="0"/>
              </a:rPr>
              <a:t>Let me know if you have any AOB’s please.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Coordinate: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be the acknowledged first port of call to provide support and advice for media literacy stakeholders (national and international).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Communicate: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foster discussion and debate around all aspects of MIL in Ireland with a view to helping to identify emerging issues, gaps in provision, opportunities for collaboration.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Innovate: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inspire, encourage and facilitate the development of new MIL projects, programmes and interventions, and encourage evaluation and sustainability.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Promote: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To use the strength, reach and expertise of MLI members to collectively highlight media literacy related issues and sign-post to sources of support via multi-stakeholder public awareness campaigns.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500761DA-FF53-4783-ABD0-3D22A302255C}" type="slidenum">
              <a:rPr lang="en-GB" smtClean="0"/>
              <a:t>9</a:t>
            </a:fld>
            <a:endParaRPr lang="en-GB"/>
          </a:p>
        </p:txBody>
      </p:sp>
    </p:spTree>
    <p:extLst>
      <p:ext uri="{BB962C8B-B14F-4D97-AF65-F5344CB8AC3E}">
        <p14:creationId xmlns:p14="http://schemas.microsoft.com/office/powerpoint/2010/main" val="1399453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72367-BD99-49A3-B7C7-5245620F21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AD125760-95E7-4286-952A-FB60991DDC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8402C53E-0EA3-490A-A2BC-90F2B526E565}"/>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5" name="Footer Placeholder 4">
            <a:extLst>
              <a:ext uri="{FF2B5EF4-FFF2-40B4-BE49-F238E27FC236}">
                <a16:creationId xmlns:a16="http://schemas.microsoft.com/office/drawing/2014/main" id="{A993D13C-A4F9-4864-BE99-07FF5196D7E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1E0CDE4-CCA8-4499-94EA-0CA99BE6EFB0}"/>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3896392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8206C-4919-43A4-AC01-F635E20469AC}"/>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2AC68B1-EC45-4C30-88C0-41179F7494B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5DA5D8A-BBB3-45BB-9A8C-91D84696269E}"/>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5" name="Footer Placeholder 4">
            <a:extLst>
              <a:ext uri="{FF2B5EF4-FFF2-40B4-BE49-F238E27FC236}">
                <a16:creationId xmlns:a16="http://schemas.microsoft.com/office/drawing/2014/main" id="{2E3ADDD1-1890-415B-98CD-D696BF2C9A1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124B102-ACAB-4863-9A2C-42C261168F0B}"/>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260183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DB9A67-BA16-484C-AB45-3C32D14351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7E481D2-5484-49C0-AB95-0278CC442E8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D2A4F2C-B676-4347-AC36-1E263B2D9DD4}"/>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5" name="Footer Placeholder 4">
            <a:extLst>
              <a:ext uri="{FF2B5EF4-FFF2-40B4-BE49-F238E27FC236}">
                <a16:creationId xmlns:a16="http://schemas.microsoft.com/office/drawing/2014/main" id="{05A25380-9E2D-48DC-A063-DE9B245022B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97399F5-B951-480F-BEE8-61D2DB8BF97A}"/>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459675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71FE4-5EBE-48D7-89FE-DAE1C8BDC33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A2FB39D-97D1-41B1-9938-DCC7A461BF5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F4E0EB3-8551-46F2-9B66-E47394706171}"/>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5" name="Footer Placeholder 4">
            <a:extLst>
              <a:ext uri="{FF2B5EF4-FFF2-40B4-BE49-F238E27FC236}">
                <a16:creationId xmlns:a16="http://schemas.microsoft.com/office/drawing/2014/main" id="{A0DC043F-3D1E-49DC-9B8A-7E763F2CE02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AB45964-5A68-4F30-98BC-ED08D21229C1}"/>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2085334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C7A30-14C7-4C94-A838-2CEB063356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8970046F-D621-43D7-8947-E234C50851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74BD993-7A10-4156-BB7C-7264EAA3307E}"/>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5" name="Footer Placeholder 4">
            <a:extLst>
              <a:ext uri="{FF2B5EF4-FFF2-40B4-BE49-F238E27FC236}">
                <a16:creationId xmlns:a16="http://schemas.microsoft.com/office/drawing/2014/main" id="{50BDAA79-00DD-43F3-8B74-3EB22647E54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FE7F348-CE16-4DD7-BFC3-B2CC57FDE35C}"/>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252024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956CD-7927-48BA-AB17-AF1D92AC235A}"/>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6FAA31F7-2D71-42C0-BDB3-898ED35E067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A9B5A598-C434-4D05-94C7-4624074E24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87C46C22-BC3D-43A1-912D-2C3985A493DE}"/>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6" name="Footer Placeholder 5">
            <a:extLst>
              <a:ext uri="{FF2B5EF4-FFF2-40B4-BE49-F238E27FC236}">
                <a16:creationId xmlns:a16="http://schemas.microsoft.com/office/drawing/2014/main" id="{DCB4786C-4586-4C4C-A51B-20CD6B9C615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5D03682-FE8E-4BA7-85AD-BE511C952A25}"/>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2720897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DDD5-A9CE-4FB9-9A6F-7754AC6C27F4}"/>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E727F1A-0A85-4A84-96B6-C257016D7E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173A9E-1AA8-4D62-833A-A2DF5AB5D4E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9A72A79-E717-42A2-BA6D-75742C7900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5466E1D-E0CD-4D26-9115-58732318F6E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DD3C4902-79B5-4EE5-8F31-5F48B1E178BD}"/>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8" name="Footer Placeholder 7">
            <a:extLst>
              <a:ext uri="{FF2B5EF4-FFF2-40B4-BE49-F238E27FC236}">
                <a16:creationId xmlns:a16="http://schemas.microsoft.com/office/drawing/2014/main" id="{5D18CFF9-43FE-4A47-B4D9-AF7560B4FE7C}"/>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91272CB3-A08D-442A-98DC-9FE00B96C92B}"/>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3632117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A52B0-1656-47F5-8022-B64BA7DA7CB2}"/>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18AF838F-BE13-4C18-8823-47BFD198C666}"/>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4" name="Footer Placeholder 3">
            <a:extLst>
              <a:ext uri="{FF2B5EF4-FFF2-40B4-BE49-F238E27FC236}">
                <a16:creationId xmlns:a16="http://schemas.microsoft.com/office/drawing/2014/main" id="{D20FDBF1-7769-4557-BA0A-1C1F30E38CB8}"/>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7ADE2ED1-2BBE-4740-B611-1450F370839B}"/>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882887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7E4787-2CFF-4D87-AC31-6A42223A35BD}"/>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3" name="Footer Placeholder 2">
            <a:extLst>
              <a:ext uri="{FF2B5EF4-FFF2-40B4-BE49-F238E27FC236}">
                <a16:creationId xmlns:a16="http://schemas.microsoft.com/office/drawing/2014/main" id="{9E5EDD78-0358-40DE-BEC8-98844E27B736}"/>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509B0628-3777-4D67-81F7-EF6958B72C5E}"/>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2935175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01BEA-9C28-4C6A-A01E-50F6FF29A6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2C12B282-920D-45EA-8D38-EAE6DC6AC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92012AD-EAD8-4AA8-849F-EDE7AC56B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1C8EF2-54D4-4A11-A41C-24F722DEADBD}"/>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6" name="Footer Placeholder 5">
            <a:extLst>
              <a:ext uri="{FF2B5EF4-FFF2-40B4-BE49-F238E27FC236}">
                <a16:creationId xmlns:a16="http://schemas.microsoft.com/office/drawing/2014/main" id="{A715AD5F-F4DC-4913-9E55-E244ED67E370}"/>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9872CD1-EAE7-4E22-B85A-9192455DC662}"/>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2660325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FF219-B015-4032-90A3-BA404F9407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FC9A1C9F-C382-4C32-B987-466C006E4F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6C975E2B-E669-4F69-9725-31825B8D2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F49295-5380-4D58-B9F7-A3BF8D251CD7}"/>
              </a:ext>
            </a:extLst>
          </p:cNvPr>
          <p:cNvSpPr>
            <a:spLocks noGrp="1"/>
          </p:cNvSpPr>
          <p:nvPr>
            <p:ph type="dt" sz="half" idx="10"/>
          </p:nvPr>
        </p:nvSpPr>
        <p:spPr/>
        <p:txBody>
          <a:bodyPr/>
          <a:lstStyle/>
          <a:p>
            <a:fld id="{EF5EBE62-4E85-4064-BAC9-C8305B81A897}" type="datetimeFigureOut">
              <a:rPr lang="en-IE" smtClean="0"/>
              <a:t>31/03/2023</a:t>
            </a:fld>
            <a:endParaRPr lang="en-IE"/>
          </a:p>
        </p:txBody>
      </p:sp>
      <p:sp>
        <p:nvSpPr>
          <p:cNvPr id="6" name="Footer Placeholder 5">
            <a:extLst>
              <a:ext uri="{FF2B5EF4-FFF2-40B4-BE49-F238E27FC236}">
                <a16:creationId xmlns:a16="http://schemas.microsoft.com/office/drawing/2014/main" id="{B04B22C0-709A-4F0B-A3C2-4EE8CDE7F57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63E69C5-8EF7-4AB1-8A8D-ED713A5DA57B}"/>
              </a:ext>
            </a:extLst>
          </p:cNvPr>
          <p:cNvSpPr>
            <a:spLocks noGrp="1"/>
          </p:cNvSpPr>
          <p:nvPr>
            <p:ph type="sldNum" sz="quarter" idx="12"/>
          </p:nvPr>
        </p:nvSpPr>
        <p:spPr/>
        <p:txBody>
          <a:bodyPr/>
          <a:lstStyle/>
          <a:p>
            <a:fld id="{EDCB83CB-E00B-440E-828A-4A18B9227F06}" type="slidenum">
              <a:rPr lang="en-IE" smtClean="0"/>
              <a:t>‹#›</a:t>
            </a:fld>
            <a:endParaRPr lang="en-IE"/>
          </a:p>
        </p:txBody>
      </p:sp>
    </p:spTree>
    <p:extLst>
      <p:ext uri="{BB962C8B-B14F-4D97-AF65-F5344CB8AC3E}">
        <p14:creationId xmlns:p14="http://schemas.microsoft.com/office/powerpoint/2010/main" val="3925633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2F993"/>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44CCF3-D230-4305-BE22-E4657A5546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88D9217-08C5-4A74-B6AA-F7D0E667A6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0BDD79C-11CE-4BFB-B7DD-50ADF5B11E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5EBE62-4E85-4064-BAC9-C8305B81A897}" type="datetimeFigureOut">
              <a:rPr lang="en-IE" smtClean="0"/>
              <a:t>31/03/2023</a:t>
            </a:fld>
            <a:endParaRPr lang="en-IE"/>
          </a:p>
        </p:txBody>
      </p:sp>
      <p:sp>
        <p:nvSpPr>
          <p:cNvPr id="5" name="Footer Placeholder 4">
            <a:extLst>
              <a:ext uri="{FF2B5EF4-FFF2-40B4-BE49-F238E27FC236}">
                <a16:creationId xmlns:a16="http://schemas.microsoft.com/office/drawing/2014/main" id="{B0374FD6-2D3D-4D21-A731-A880A1BED6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AC7E72CF-946F-466A-898F-80151D83B4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CB83CB-E00B-440E-828A-4A18B9227F06}" type="slidenum">
              <a:rPr lang="en-IE" smtClean="0"/>
              <a:t>‹#›</a:t>
            </a:fld>
            <a:endParaRPr lang="en-IE"/>
          </a:p>
        </p:txBody>
      </p:sp>
    </p:spTree>
    <p:extLst>
      <p:ext uri="{BB962C8B-B14F-4D97-AF65-F5344CB8AC3E}">
        <p14:creationId xmlns:p14="http://schemas.microsoft.com/office/powerpoint/2010/main" val="4194458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B797AC-C622-48DA-B2CA-B10E3702B15F}"/>
              </a:ext>
            </a:extLst>
          </p:cNvPr>
          <p:cNvSpPr txBox="1"/>
          <p:nvPr/>
        </p:nvSpPr>
        <p:spPr>
          <a:xfrm>
            <a:off x="3242105" y="706857"/>
            <a:ext cx="6541748" cy="461665"/>
          </a:xfrm>
          <a:prstGeom prst="rect">
            <a:avLst/>
          </a:prstGeom>
          <a:noFill/>
        </p:spPr>
        <p:txBody>
          <a:bodyPr wrap="square" rtlCol="0">
            <a:spAutoFit/>
          </a:bodyPr>
          <a:lstStyle/>
          <a:p>
            <a:r>
              <a:rPr lang="en-US" sz="2400" b="1" dirty="0">
                <a:latin typeface="Candara" panose="020E0502030303020204" pitchFamily="34" charset="0"/>
              </a:rPr>
              <a:t>MLI Workstreams for 2023</a:t>
            </a:r>
            <a:endParaRPr lang="en-GB" sz="2400" b="1" dirty="0">
              <a:latin typeface="Candara" panose="020E0502030303020204" pitchFamily="34" charset="0"/>
            </a:endParaRPr>
          </a:p>
        </p:txBody>
      </p:sp>
      <p:pic>
        <p:nvPicPr>
          <p:cNvPr id="8" name="Picture 7" descr="A close up of a logo&#10;&#10;Description automatically generated">
            <a:extLst>
              <a:ext uri="{FF2B5EF4-FFF2-40B4-BE49-F238E27FC236}">
                <a16:creationId xmlns:a16="http://schemas.microsoft.com/office/drawing/2014/main" id="{304673A7-D0A5-48E8-ACBF-555747674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416205" cy="1413712"/>
          </a:xfrm>
          <a:prstGeom prst="rect">
            <a:avLst/>
          </a:prstGeom>
        </p:spPr>
      </p:pic>
      <p:graphicFrame>
        <p:nvGraphicFramePr>
          <p:cNvPr id="6" name="Table 2">
            <a:extLst>
              <a:ext uri="{FF2B5EF4-FFF2-40B4-BE49-F238E27FC236}">
                <a16:creationId xmlns:a16="http://schemas.microsoft.com/office/drawing/2014/main" id="{FE9640CA-8D24-4FD8-9F68-99344E60D46A}"/>
              </a:ext>
            </a:extLst>
          </p:cNvPr>
          <p:cNvGraphicFramePr>
            <a:graphicFrameLocks noGrp="1"/>
          </p:cNvGraphicFramePr>
          <p:nvPr>
            <p:extLst>
              <p:ext uri="{D42A27DB-BD31-4B8C-83A1-F6EECF244321}">
                <p14:modId xmlns:p14="http://schemas.microsoft.com/office/powerpoint/2010/main" val="2766242688"/>
              </p:ext>
            </p:extLst>
          </p:nvPr>
        </p:nvGraphicFramePr>
        <p:xfrm>
          <a:off x="293615" y="1958195"/>
          <a:ext cx="11459363" cy="4175760"/>
        </p:xfrm>
        <a:graphic>
          <a:graphicData uri="http://schemas.openxmlformats.org/drawingml/2006/table">
            <a:tbl>
              <a:tblPr firstRow="1" bandRow="1">
                <a:tableStyleId>{073A0DAA-6AF3-43AB-8588-CEC1D06C72B9}</a:tableStyleId>
              </a:tblPr>
              <a:tblGrid>
                <a:gridCol w="2859863">
                  <a:extLst>
                    <a:ext uri="{9D8B030D-6E8A-4147-A177-3AD203B41FA5}">
                      <a16:colId xmlns:a16="http://schemas.microsoft.com/office/drawing/2014/main" val="2274366292"/>
                    </a:ext>
                  </a:extLst>
                </a:gridCol>
                <a:gridCol w="2866500">
                  <a:extLst>
                    <a:ext uri="{9D8B030D-6E8A-4147-A177-3AD203B41FA5}">
                      <a16:colId xmlns:a16="http://schemas.microsoft.com/office/drawing/2014/main" val="3562878371"/>
                    </a:ext>
                  </a:extLst>
                </a:gridCol>
                <a:gridCol w="2866500">
                  <a:extLst>
                    <a:ext uri="{9D8B030D-6E8A-4147-A177-3AD203B41FA5}">
                      <a16:colId xmlns:a16="http://schemas.microsoft.com/office/drawing/2014/main" val="3305812842"/>
                    </a:ext>
                  </a:extLst>
                </a:gridCol>
                <a:gridCol w="2866500">
                  <a:extLst>
                    <a:ext uri="{9D8B030D-6E8A-4147-A177-3AD203B41FA5}">
                      <a16:colId xmlns:a16="http://schemas.microsoft.com/office/drawing/2014/main" val="2928474936"/>
                    </a:ext>
                  </a:extLst>
                </a:gridCol>
              </a:tblGrid>
              <a:tr h="420946">
                <a:tc>
                  <a:txBody>
                    <a:bodyPr/>
                    <a:lstStyle/>
                    <a:p>
                      <a:r>
                        <a:rPr lang="en-US" sz="2200" dirty="0"/>
                        <a:t>Coordination</a:t>
                      </a:r>
                      <a:endParaRPr lang="en-GB" sz="2200" dirty="0"/>
                    </a:p>
                  </a:txBody>
                  <a:tcPr/>
                </a:tc>
                <a:tc>
                  <a:txBody>
                    <a:bodyPr/>
                    <a:lstStyle/>
                    <a:p>
                      <a:r>
                        <a:rPr lang="en-US" sz="2200" dirty="0"/>
                        <a:t>Communication</a:t>
                      </a:r>
                      <a:endParaRPr lang="en-GB" sz="2200" dirty="0"/>
                    </a:p>
                  </a:txBody>
                  <a:tcPr/>
                </a:tc>
                <a:tc>
                  <a:txBody>
                    <a:bodyPr/>
                    <a:lstStyle/>
                    <a:p>
                      <a:r>
                        <a:rPr lang="en-US" sz="2200" dirty="0"/>
                        <a:t>Innovation</a:t>
                      </a:r>
                      <a:endParaRPr lang="en-GB" sz="2200" dirty="0"/>
                    </a:p>
                  </a:txBody>
                  <a:tcPr/>
                </a:tc>
                <a:tc>
                  <a:txBody>
                    <a:bodyPr/>
                    <a:lstStyle/>
                    <a:p>
                      <a:r>
                        <a:rPr lang="en-US" sz="2200" dirty="0"/>
                        <a:t>Promotion</a:t>
                      </a:r>
                      <a:endParaRPr lang="en-GB" sz="2200" dirty="0"/>
                    </a:p>
                  </a:txBody>
                  <a:tcPr/>
                </a:tc>
                <a:extLst>
                  <a:ext uri="{0D108BD9-81ED-4DB2-BD59-A6C34878D82A}">
                    <a16:rowId xmlns:a16="http://schemas.microsoft.com/office/drawing/2014/main" val="3342732020"/>
                  </a:ext>
                </a:extLst>
              </a:tr>
              <a:tr h="3420018">
                <a:tc>
                  <a:txBody>
                    <a:bodyPr/>
                    <a:lstStyle/>
                    <a:p>
                      <a:r>
                        <a:rPr lang="en-GB" sz="2000" kern="1200" dirty="0">
                          <a:solidFill>
                            <a:schemeClr val="dk1"/>
                          </a:solidFill>
                          <a:effectLst/>
                          <a:latin typeface="+mn-lt"/>
                          <a:ea typeface="+mn-ea"/>
                          <a:cs typeface="+mn-cs"/>
                        </a:rPr>
                        <a:t>To be an acknowledged first port-of-call in relation to media literacy in Ireland and to provide support and advice for media literacy stakeholders (national and international).</a:t>
                      </a:r>
                    </a:p>
                    <a:p>
                      <a:endParaRPr lang="en-GB" sz="2000" dirty="0"/>
                    </a:p>
                  </a:txBody>
                  <a:tcPr/>
                </a:tc>
                <a:tc>
                  <a:txBody>
                    <a:bodyPr/>
                    <a:lstStyle/>
                    <a:p>
                      <a:r>
                        <a:rPr lang="en-GB" sz="2000" kern="1200" dirty="0">
                          <a:solidFill>
                            <a:schemeClr val="dk1"/>
                          </a:solidFill>
                          <a:effectLst/>
                          <a:latin typeface="+mn-lt"/>
                          <a:ea typeface="+mn-ea"/>
                          <a:cs typeface="+mn-cs"/>
                        </a:rPr>
                        <a:t>To foster discussion and debate around all aspects of media literacy in Ireland with a view to helping to identify emerging issues, gaps in provision, opportunities for collaboration.</a:t>
                      </a:r>
                    </a:p>
                  </a:txBody>
                  <a:tcPr/>
                </a:tc>
                <a:tc>
                  <a:txBody>
                    <a:bodyPr/>
                    <a:lstStyle/>
                    <a:p>
                      <a:r>
                        <a:rPr lang="en-GB" sz="2000" kern="1200" dirty="0">
                          <a:solidFill>
                            <a:schemeClr val="dk1"/>
                          </a:solidFill>
                          <a:effectLst/>
                          <a:latin typeface="+mn-lt"/>
                          <a:ea typeface="+mn-ea"/>
                          <a:cs typeface="+mn-cs"/>
                        </a:rPr>
                        <a:t>To inspire, encourage and facilitate the development of new media literacy projects, programmes and interventions, and encourage evaluation and sustainability.</a:t>
                      </a:r>
                    </a:p>
                    <a:p>
                      <a:endParaRPr lang="en-GB" sz="2000" dirty="0"/>
                    </a:p>
                  </a:txBody>
                  <a:tcPr/>
                </a:tc>
                <a:tc>
                  <a:txBody>
                    <a:bodyPr/>
                    <a:lstStyle/>
                    <a:p>
                      <a:r>
                        <a:rPr lang="en-GB" sz="2000" kern="1200" dirty="0">
                          <a:solidFill>
                            <a:schemeClr val="dk1"/>
                          </a:solidFill>
                          <a:effectLst/>
                          <a:latin typeface="+mn-lt"/>
                          <a:ea typeface="+mn-ea"/>
                          <a:cs typeface="+mn-cs"/>
                        </a:rPr>
                        <a:t>To use the strength, reach and expertise of MLI members to collectively highlight media literacy related issues and sign-post to sources of support via multi-stakeholder public awareness campaigns. To promote the work of MLI members at a national and international level. </a:t>
                      </a:r>
                    </a:p>
                  </a:txBody>
                  <a:tcPr/>
                </a:tc>
                <a:extLst>
                  <a:ext uri="{0D108BD9-81ED-4DB2-BD59-A6C34878D82A}">
                    <a16:rowId xmlns:a16="http://schemas.microsoft.com/office/drawing/2014/main" val="2667576232"/>
                  </a:ext>
                </a:extLst>
              </a:tr>
            </a:tbl>
          </a:graphicData>
        </a:graphic>
      </p:graphicFrame>
    </p:spTree>
    <p:extLst>
      <p:ext uri="{BB962C8B-B14F-4D97-AF65-F5344CB8AC3E}">
        <p14:creationId xmlns:p14="http://schemas.microsoft.com/office/powerpoint/2010/main" val="1923191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304673A7-D0A5-48E8-ACBF-555747674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416205" cy="1413712"/>
          </a:xfrm>
          <a:prstGeom prst="rect">
            <a:avLst/>
          </a:prstGeom>
        </p:spPr>
      </p:pic>
      <p:sp>
        <p:nvSpPr>
          <p:cNvPr id="4" name="Rectangle 1">
            <a:extLst>
              <a:ext uri="{FF2B5EF4-FFF2-40B4-BE49-F238E27FC236}">
                <a16:creationId xmlns:a16="http://schemas.microsoft.com/office/drawing/2014/main" id="{70A463B7-F69A-7DA4-2C3F-929E4436FE68}"/>
              </a:ext>
            </a:extLst>
          </p:cNvPr>
          <p:cNvSpPr>
            <a:spLocks noChangeArrowheads="1"/>
          </p:cNvSpPr>
          <p:nvPr/>
        </p:nvSpPr>
        <p:spPr bwMode="auto">
          <a:xfrm>
            <a:off x="1982990" y="1758308"/>
            <a:ext cx="7428430" cy="1200329"/>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Topic 1: </a:t>
            </a:r>
            <a:r>
              <a:rPr lang="en-GB" b="1" dirty="0">
                <a:effectLst/>
                <a:latin typeface="Calibri" panose="020F0502020204030204" pitchFamily="34" charset="0"/>
                <a:ea typeface="Calibri" panose="020F0502020204030204" pitchFamily="34" charset="0"/>
              </a:rPr>
              <a:t>Critical Understanding</a:t>
            </a:r>
          </a:p>
          <a:p>
            <a:pPr marL="0" marR="0" lvl="0" indent="0" algn="l" defTabSz="914400" rtl="0" eaLnBrk="0" fontAlgn="base" latinLnBrk="0" hangingPunct="0">
              <a:lnSpc>
                <a:spcPct val="100000"/>
              </a:lnSpc>
              <a:spcBef>
                <a:spcPct val="0"/>
              </a:spcBef>
              <a:spcAft>
                <a:spcPct val="0"/>
              </a:spcAft>
              <a:buClrTx/>
              <a:buSzTx/>
              <a:buFontTx/>
              <a:buNone/>
              <a:tabLst/>
            </a:pPr>
            <a:r>
              <a:rPr lang="en-GB" dirty="0">
                <a:effectLst/>
                <a:latin typeface="Calibri" panose="020F0502020204030204" pitchFamily="34" charset="0"/>
                <a:ea typeface="Calibri" panose="020F0502020204030204" pitchFamily="34" charset="0"/>
              </a:rPr>
              <a:t>Addressing matters such as countering Disinformation, improving </a:t>
            </a:r>
            <a:r>
              <a:rPr lang="en-GB" spc="25" dirty="0">
                <a:solidFill>
                  <a:srgbClr val="000000"/>
                </a:solidFill>
                <a:effectLst/>
                <a:latin typeface="Calibri" panose="020F0502020204030204" pitchFamily="34" charset="0"/>
                <a:ea typeface="Calibri" panose="020F0502020204030204" pitchFamily="34" charset="0"/>
              </a:rPr>
              <a:t>trust in media, journalists as curators of information in our society, agendas and interests, business models.</a:t>
            </a:r>
            <a:endParaRPr kumimoji="0" lang="en-GB" altLang="en-US" i="0" u="none" strike="noStrike" cap="none" normalizeH="0" baseline="0" dirty="0">
              <a:ln>
                <a:noFill/>
              </a:ln>
              <a:solidFill>
                <a:schemeClr val="tx1"/>
              </a:solidFill>
              <a:effectLst/>
            </a:endParaRPr>
          </a:p>
        </p:txBody>
      </p:sp>
      <p:sp>
        <p:nvSpPr>
          <p:cNvPr id="6" name="TextBox 5">
            <a:extLst>
              <a:ext uri="{FF2B5EF4-FFF2-40B4-BE49-F238E27FC236}">
                <a16:creationId xmlns:a16="http://schemas.microsoft.com/office/drawing/2014/main" id="{5A88EAD7-3487-E50F-9B7E-484A32A792AC}"/>
              </a:ext>
            </a:extLst>
          </p:cNvPr>
          <p:cNvSpPr txBox="1"/>
          <p:nvPr/>
        </p:nvSpPr>
        <p:spPr>
          <a:xfrm>
            <a:off x="3231653" y="706857"/>
            <a:ext cx="6541748" cy="461665"/>
          </a:xfrm>
          <a:prstGeom prst="rect">
            <a:avLst/>
          </a:prstGeom>
          <a:noFill/>
        </p:spPr>
        <p:txBody>
          <a:bodyPr wrap="square" rtlCol="0">
            <a:spAutoFit/>
          </a:bodyPr>
          <a:lstStyle/>
          <a:p>
            <a:r>
              <a:rPr lang="en-US" sz="2400" b="1" dirty="0">
                <a:latin typeface="Candara" panose="020E0502030303020204" pitchFamily="34" charset="0"/>
              </a:rPr>
              <a:t>MLI Priority Topics for 2023</a:t>
            </a:r>
            <a:endParaRPr lang="en-GB" sz="2400" b="1" dirty="0">
              <a:latin typeface="Candara" panose="020E0502030303020204" pitchFamily="34" charset="0"/>
            </a:endParaRPr>
          </a:p>
        </p:txBody>
      </p:sp>
      <p:sp>
        <p:nvSpPr>
          <p:cNvPr id="7" name="Rectangle 1">
            <a:extLst>
              <a:ext uri="{FF2B5EF4-FFF2-40B4-BE49-F238E27FC236}">
                <a16:creationId xmlns:a16="http://schemas.microsoft.com/office/drawing/2014/main" id="{ED1BD2B6-3EC3-8C91-7438-035AA66B60D1}"/>
              </a:ext>
            </a:extLst>
          </p:cNvPr>
          <p:cNvSpPr>
            <a:spLocks noChangeArrowheads="1"/>
          </p:cNvSpPr>
          <p:nvPr/>
        </p:nvSpPr>
        <p:spPr bwMode="auto">
          <a:xfrm>
            <a:off x="1982990" y="3492765"/>
            <a:ext cx="7428430" cy="646331"/>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Topic 2: </a:t>
            </a:r>
            <a:r>
              <a:rPr lang="en-GB" sz="1800" b="1" spc="25" dirty="0">
                <a:solidFill>
                  <a:srgbClr val="000000"/>
                </a:solidFill>
                <a:effectLst/>
                <a:latin typeface="Calibri" panose="020F0502020204030204" pitchFamily="34" charset="0"/>
                <a:ea typeface="Calibri" panose="020F0502020204030204" pitchFamily="34" charset="0"/>
              </a:rPr>
              <a:t>Creative Participation</a:t>
            </a:r>
            <a:endParaRPr lang="en-GB" b="1" spc="25" dirty="0">
              <a:solidFill>
                <a:srgbClr val="000000"/>
              </a:solidFill>
              <a:latin typeface="Calibri" panose="020F050202020403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sz="1800" spc="25" dirty="0">
                <a:solidFill>
                  <a:srgbClr val="000000"/>
                </a:solidFill>
                <a:effectLst/>
                <a:latin typeface="Calibri" panose="020F0502020204030204" pitchFamily="34" charset="0"/>
                <a:ea typeface="Calibri" panose="020F0502020204030204" pitchFamily="34" charset="0"/>
              </a:rPr>
              <a:t>Addressing matters such as production techniques, story-telling etc.</a:t>
            </a:r>
            <a:endParaRPr kumimoji="0" lang="en-GB" altLang="en-US" i="0" u="none" strike="noStrike" cap="none" normalizeH="0" baseline="0" dirty="0">
              <a:ln>
                <a:noFill/>
              </a:ln>
              <a:solidFill>
                <a:schemeClr val="tx1"/>
              </a:solidFill>
              <a:effectLst/>
            </a:endParaRPr>
          </a:p>
        </p:txBody>
      </p:sp>
      <p:sp>
        <p:nvSpPr>
          <p:cNvPr id="9" name="Rectangle 1">
            <a:extLst>
              <a:ext uri="{FF2B5EF4-FFF2-40B4-BE49-F238E27FC236}">
                <a16:creationId xmlns:a16="http://schemas.microsoft.com/office/drawing/2014/main" id="{DF41A17A-EA44-51AB-DABB-1CE76ECF4D3C}"/>
              </a:ext>
            </a:extLst>
          </p:cNvPr>
          <p:cNvSpPr>
            <a:spLocks noChangeArrowheads="1"/>
          </p:cNvSpPr>
          <p:nvPr/>
        </p:nvSpPr>
        <p:spPr bwMode="auto">
          <a:xfrm>
            <a:off x="1982990" y="4673225"/>
            <a:ext cx="7428430" cy="92333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Topic 3: </a:t>
            </a:r>
            <a:r>
              <a:rPr lang="en-GB" sz="1800" b="1" spc="25" dirty="0">
                <a:solidFill>
                  <a:srgbClr val="000000"/>
                </a:solidFill>
                <a:effectLst/>
                <a:latin typeface="Calibri" panose="020F0502020204030204" pitchFamily="34" charset="0"/>
                <a:ea typeface="Calibri" panose="020F0502020204030204" pitchFamily="34" charset="0"/>
              </a:rPr>
              <a:t>Digital Citizenship </a:t>
            </a:r>
          </a:p>
          <a:p>
            <a:pPr marL="0" marR="0" lvl="0" indent="0" algn="l" defTabSz="914400" rtl="0" eaLnBrk="0" fontAlgn="base" latinLnBrk="0" hangingPunct="0">
              <a:lnSpc>
                <a:spcPct val="100000"/>
              </a:lnSpc>
              <a:spcBef>
                <a:spcPct val="0"/>
              </a:spcBef>
              <a:spcAft>
                <a:spcPct val="0"/>
              </a:spcAft>
              <a:buClrTx/>
              <a:buSzTx/>
              <a:buFontTx/>
              <a:buNone/>
              <a:tabLst/>
            </a:pPr>
            <a:r>
              <a:rPr lang="en-GB" sz="1800" spc="25" dirty="0">
                <a:solidFill>
                  <a:srgbClr val="000000"/>
                </a:solidFill>
                <a:effectLst/>
                <a:latin typeface="Calibri" panose="020F0502020204030204" pitchFamily="34" charset="0"/>
                <a:ea typeface="Calibri" panose="020F0502020204030204" pitchFamily="34" charset="0"/>
              </a:rPr>
              <a:t>Addressing matters such as ethical and effective participation, digital civility.</a:t>
            </a:r>
            <a:endParaRPr kumimoji="0" lang="en-GB" altLang="en-US"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252202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304673A7-D0A5-48E8-ACBF-555747674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416205" cy="1413712"/>
          </a:xfrm>
          <a:prstGeom prst="rect">
            <a:avLst/>
          </a:prstGeom>
        </p:spPr>
      </p:pic>
      <p:graphicFrame>
        <p:nvGraphicFramePr>
          <p:cNvPr id="4" name="Table 5">
            <a:extLst>
              <a:ext uri="{FF2B5EF4-FFF2-40B4-BE49-F238E27FC236}">
                <a16:creationId xmlns:a16="http://schemas.microsoft.com/office/drawing/2014/main" id="{12AF7B00-709A-BC2A-B281-D539EFD31F00}"/>
              </a:ext>
            </a:extLst>
          </p:cNvPr>
          <p:cNvGraphicFramePr>
            <a:graphicFrameLocks noGrp="1"/>
          </p:cNvGraphicFramePr>
          <p:nvPr>
            <p:extLst>
              <p:ext uri="{D42A27DB-BD31-4B8C-83A1-F6EECF244321}">
                <p14:modId xmlns:p14="http://schemas.microsoft.com/office/powerpoint/2010/main" val="3043304246"/>
              </p:ext>
            </p:extLst>
          </p:nvPr>
        </p:nvGraphicFramePr>
        <p:xfrm>
          <a:off x="474454" y="1642693"/>
          <a:ext cx="10964172" cy="3834512"/>
        </p:xfrm>
        <a:graphic>
          <a:graphicData uri="http://schemas.openxmlformats.org/drawingml/2006/table">
            <a:tbl>
              <a:tblPr firstRow="1" bandRow="1">
                <a:tableStyleId>{073A0DAA-6AF3-43AB-8588-CEC1D06C72B9}</a:tableStyleId>
              </a:tblPr>
              <a:tblGrid>
                <a:gridCol w="6814867">
                  <a:extLst>
                    <a:ext uri="{9D8B030D-6E8A-4147-A177-3AD203B41FA5}">
                      <a16:colId xmlns:a16="http://schemas.microsoft.com/office/drawing/2014/main" val="3654715334"/>
                    </a:ext>
                  </a:extLst>
                </a:gridCol>
                <a:gridCol w="1526875">
                  <a:extLst>
                    <a:ext uri="{9D8B030D-6E8A-4147-A177-3AD203B41FA5}">
                      <a16:colId xmlns:a16="http://schemas.microsoft.com/office/drawing/2014/main" val="2552569415"/>
                    </a:ext>
                  </a:extLst>
                </a:gridCol>
                <a:gridCol w="1337095">
                  <a:extLst>
                    <a:ext uri="{9D8B030D-6E8A-4147-A177-3AD203B41FA5}">
                      <a16:colId xmlns:a16="http://schemas.microsoft.com/office/drawing/2014/main" val="2670018218"/>
                    </a:ext>
                  </a:extLst>
                </a:gridCol>
                <a:gridCol w="1285335">
                  <a:extLst>
                    <a:ext uri="{9D8B030D-6E8A-4147-A177-3AD203B41FA5}">
                      <a16:colId xmlns:a16="http://schemas.microsoft.com/office/drawing/2014/main" val="2289410290"/>
                    </a:ext>
                  </a:extLst>
                </a:gridCol>
              </a:tblGrid>
              <a:tr h="370840">
                <a:tc>
                  <a:txBody>
                    <a:bodyPr/>
                    <a:lstStyle/>
                    <a:p>
                      <a:r>
                        <a:rPr lang="en-GB" sz="1600" b="1" dirty="0">
                          <a:effectLst/>
                        </a:rPr>
                        <a:t>Understand and critically evaluate broadcast, digital and other media content and services, in order to make informed choices and best manage media use</a:t>
                      </a:r>
                      <a:endParaRPr lang="en-GB" sz="1600" b="1" dirty="0"/>
                    </a:p>
                  </a:txBody>
                  <a:tcPr/>
                </a:tc>
                <a:tc>
                  <a:txBody>
                    <a:bodyPr/>
                    <a:lstStyle/>
                    <a:p>
                      <a:r>
                        <a:rPr lang="en-GB" sz="1600" b="1" dirty="0">
                          <a:effectLst/>
                          <a:latin typeface="Calibri" panose="020F0502020204030204" pitchFamily="34" charset="0"/>
                          <a:ea typeface="Calibri" panose="020F0502020204030204" pitchFamily="34" charset="0"/>
                        </a:rPr>
                        <a:t>MLI Topic 1: </a:t>
                      </a:r>
                    </a:p>
                    <a:p>
                      <a:r>
                        <a:rPr lang="en-GB" sz="1600" b="1" dirty="0">
                          <a:effectLst/>
                          <a:latin typeface="Calibri" panose="020F0502020204030204" pitchFamily="34" charset="0"/>
                          <a:ea typeface="Calibri" panose="020F0502020204030204" pitchFamily="34" charset="0"/>
                        </a:rPr>
                        <a:t>Critical Understanding </a:t>
                      </a:r>
                      <a:endParaRPr lang="en-GB"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effectLst/>
                          <a:latin typeface="Calibri" panose="020F0502020204030204" pitchFamily="34" charset="0"/>
                          <a:ea typeface="Calibri" panose="020F0502020204030204" pitchFamily="34" charset="0"/>
                        </a:rPr>
                        <a:t>MLI Topic 2: </a:t>
                      </a:r>
                    </a:p>
                    <a:p>
                      <a:r>
                        <a:rPr lang="en-GB" sz="1600" b="1" spc="25" dirty="0">
                          <a:solidFill>
                            <a:schemeClr val="bg1"/>
                          </a:solidFill>
                          <a:effectLst/>
                          <a:latin typeface="Calibri" panose="020F0502020204030204" pitchFamily="34" charset="0"/>
                          <a:ea typeface="Calibri" panose="020F0502020204030204" pitchFamily="34" charset="0"/>
                        </a:rPr>
                        <a:t>Creative Participation</a:t>
                      </a:r>
                      <a:endParaRPr lang="en-GB"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effectLst/>
                          <a:latin typeface="Calibri" panose="020F0502020204030204" pitchFamily="34" charset="0"/>
                          <a:ea typeface="Calibri" panose="020F0502020204030204" pitchFamily="34" charset="0"/>
                        </a:rPr>
                        <a:t>MLI Topic 3: </a:t>
                      </a:r>
                    </a:p>
                    <a:p>
                      <a:r>
                        <a:rPr lang="en-GB" sz="1600" b="1" spc="25" dirty="0">
                          <a:solidFill>
                            <a:schemeClr val="bg1"/>
                          </a:solidFill>
                          <a:effectLst/>
                          <a:latin typeface="Calibri" panose="020F0502020204030204" pitchFamily="34" charset="0"/>
                          <a:ea typeface="Calibri" panose="020F0502020204030204" pitchFamily="34" charset="0"/>
                        </a:rPr>
                        <a:t>Digital Citizenship </a:t>
                      </a:r>
                      <a:endParaRPr lang="en-GB" sz="1600" b="1" dirty="0">
                        <a:solidFill>
                          <a:schemeClr val="bg1"/>
                        </a:solidFill>
                      </a:endParaRPr>
                    </a:p>
                  </a:txBody>
                  <a:tcPr/>
                </a:tc>
                <a:extLst>
                  <a:ext uri="{0D108BD9-81ED-4DB2-BD59-A6C34878D82A}">
                    <a16:rowId xmlns:a16="http://schemas.microsoft.com/office/drawing/2014/main" val="37921540"/>
                  </a:ext>
                </a:extLst>
              </a:tr>
              <a:tr h="370840">
                <a:tc>
                  <a:txBody>
                    <a:bodyPr/>
                    <a:lstStyle/>
                    <a:p>
                      <a:pPr marL="0" lvl="0" indent="0">
                        <a:lnSpc>
                          <a:spcPct val="115000"/>
                        </a:lnSpc>
                        <a:buFont typeface="Symbol" panose="05050102010706020507" pitchFamily="18" charset="2"/>
                        <a:buNone/>
                      </a:pPr>
                      <a:r>
                        <a:rPr lang="en-GB" sz="1400" b="0" dirty="0">
                          <a:effectLst/>
                        </a:rPr>
                        <a:t>Ability to recognise different content types, such as advertising, editorial, fact and opinion. </a:t>
                      </a:r>
                    </a:p>
                  </a:txBody>
                  <a:tcPr/>
                </a:tc>
                <a:tc>
                  <a:txBody>
                    <a:bodyPr/>
                    <a:lstStyle/>
                    <a:p>
                      <a:endParaRPr lang="en-GB" sz="1400" dirty="0"/>
                    </a:p>
                  </a:txBody>
                  <a:tcPr/>
                </a:tc>
                <a:tc>
                  <a:txBody>
                    <a:bodyPr/>
                    <a:lstStyle/>
                    <a:p>
                      <a:endParaRPr lang="en-GB" sz="1400" dirty="0"/>
                    </a:p>
                  </a:txBody>
                  <a:tcPr/>
                </a:tc>
                <a:tc>
                  <a:txBody>
                    <a:bodyPr/>
                    <a:lstStyle/>
                    <a:p>
                      <a:endParaRPr lang="en-GB" sz="1400"/>
                    </a:p>
                  </a:txBody>
                  <a:tcPr/>
                </a:tc>
                <a:extLst>
                  <a:ext uri="{0D108BD9-81ED-4DB2-BD59-A6C34878D82A}">
                    <a16:rowId xmlns:a16="http://schemas.microsoft.com/office/drawing/2014/main" val="3845190584"/>
                  </a:ext>
                </a:extLst>
              </a:tr>
              <a:tr h="370840">
                <a:tc>
                  <a:txBody>
                    <a:bodyPr/>
                    <a:lstStyle/>
                    <a:p>
                      <a:pPr marL="0" lvl="0" indent="0">
                        <a:lnSpc>
                          <a:spcPct val="115000"/>
                        </a:lnSpc>
                        <a:buFont typeface="Symbol" panose="05050102010706020507" pitchFamily="18" charset="2"/>
                        <a:buNone/>
                      </a:pPr>
                      <a:r>
                        <a:rPr lang="en-GB" sz="1400" b="0" dirty="0">
                          <a:effectLst/>
                        </a:rPr>
                        <a:t>Understanding of the editorial processes involved in producing different content types. </a:t>
                      </a:r>
                    </a:p>
                  </a:txBody>
                  <a:tcPr/>
                </a:tc>
                <a:tc>
                  <a:txBody>
                    <a:bodyPr/>
                    <a:lstStyle/>
                    <a:p>
                      <a:endParaRPr lang="en-GB" sz="1400" dirty="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1579898851"/>
                  </a:ext>
                </a:extLst>
              </a:tr>
              <a:tr h="370840">
                <a:tc>
                  <a:txBody>
                    <a:bodyPr/>
                    <a:lstStyle/>
                    <a:p>
                      <a:pPr marL="0" lvl="0" indent="0">
                        <a:lnSpc>
                          <a:spcPct val="115000"/>
                        </a:lnSpc>
                        <a:buFont typeface="Symbol" panose="05050102010706020507" pitchFamily="18" charset="2"/>
                        <a:buNone/>
                      </a:pPr>
                      <a:r>
                        <a:rPr lang="en-GB" sz="1400" b="0" dirty="0">
                          <a:effectLst/>
                        </a:rPr>
                        <a:t>Ability to deconstruct media messages and recognise influencing factors such as stereotyping, bias, unfair portrayal, non-evidence based speculation, inappropriate content and context.</a:t>
                      </a:r>
                    </a:p>
                  </a:txBody>
                  <a:tcPr/>
                </a:tc>
                <a:tc>
                  <a:txBody>
                    <a:bodyPr/>
                    <a:lstStyle/>
                    <a:p>
                      <a:endParaRPr lang="en-GB" sz="1400"/>
                    </a:p>
                  </a:txBody>
                  <a:tcPr/>
                </a:tc>
                <a:tc>
                  <a:txBody>
                    <a:bodyPr/>
                    <a:lstStyle/>
                    <a:p>
                      <a:endParaRPr lang="en-GB" sz="1400" dirty="0"/>
                    </a:p>
                  </a:txBody>
                  <a:tcPr/>
                </a:tc>
                <a:tc>
                  <a:txBody>
                    <a:bodyPr/>
                    <a:lstStyle/>
                    <a:p>
                      <a:endParaRPr lang="en-GB" sz="1400"/>
                    </a:p>
                  </a:txBody>
                  <a:tcPr/>
                </a:tc>
                <a:extLst>
                  <a:ext uri="{0D108BD9-81ED-4DB2-BD59-A6C34878D82A}">
                    <a16:rowId xmlns:a16="http://schemas.microsoft.com/office/drawing/2014/main" val="2681971210"/>
                  </a:ext>
                </a:extLst>
              </a:tr>
              <a:tr h="370840">
                <a:tc>
                  <a:txBody>
                    <a:bodyPr/>
                    <a:lstStyle/>
                    <a:p>
                      <a:pPr marL="0" lvl="0" indent="0">
                        <a:lnSpc>
                          <a:spcPct val="115000"/>
                        </a:lnSpc>
                        <a:buFont typeface="Symbol" panose="05050102010706020507" pitchFamily="18" charset="2"/>
                        <a:buNone/>
                      </a:pPr>
                      <a:r>
                        <a:rPr lang="en-GB" sz="1400" b="0" dirty="0">
                          <a:effectLst/>
                        </a:rPr>
                        <a:t>Ability to analyse and assess the motivations of the content producer and the context in which the content is presented. </a:t>
                      </a:r>
                    </a:p>
                  </a:txBody>
                  <a:tcPr/>
                </a:tc>
                <a:tc>
                  <a:txBody>
                    <a:bodyPr/>
                    <a:lstStyle/>
                    <a:p>
                      <a:endParaRPr lang="en-GB" sz="140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2320617862"/>
                  </a:ext>
                </a:extLst>
              </a:tr>
              <a:tr h="370840">
                <a:tc>
                  <a:txBody>
                    <a:bodyPr/>
                    <a:lstStyle/>
                    <a:p>
                      <a:pPr marL="0" lvl="0" indent="0">
                        <a:lnSpc>
                          <a:spcPct val="115000"/>
                        </a:lnSpc>
                        <a:buFont typeface="Symbol" panose="05050102010706020507" pitchFamily="18" charset="2"/>
                        <a:buNone/>
                      </a:pPr>
                      <a:r>
                        <a:rPr lang="en-GB" sz="1400" b="0" dirty="0">
                          <a:effectLst/>
                        </a:rPr>
                        <a:t>Ability to evaluate content and services for truthfulness, reliability and value for money. </a:t>
                      </a:r>
                    </a:p>
                  </a:txBody>
                  <a:tcPr/>
                </a:tc>
                <a:tc>
                  <a:txBody>
                    <a:bodyPr/>
                    <a:lstStyle/>
                    <a:p>
                      <a:endParaRPr lang="en-GB" sz="140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11322890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effectLst/>
                        </a:rPr>
                        <a:t>Understanding of the regulatory environments which apply to media content and services.</a:t>
                      </a:r>
                    </a:p>
                    <a:p>
                      <a:endParaRPr lang="en-GB" sz="1400" dirty="0"/>
                    </a:p>
                  </a:txBody>
                  <a:tcPr/>
                </a:tc>
                <a:tc>
                  <a:txBody>
                    <a:bodyPr/>
                    <a:lstStyle/>
                    <a:p>
                      <a:endParaRPr lang="en-GB" sz="140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val="2224847022"/>
                  </a:ext>
                </a:extLst>
              </a:tr>
            </a:tbl>
          </a:graphicData>
        </a:graphic>
      </p:graphicFrame>
      <p:pic>
        <p:nvPicPr>
          <p:cNvPr id="7" name="Graphic 6" descr="Checkmark with solid fill">
            <a:extLst>
              <a:ext uri="{FF2B5EF4-FFF2-40B4-BE49-F238E27FC236}">
                <a16:creationId xmlns:a16="http://schemas.microsoft.com/office/drawing/2014/main" id="{806834D5-5DCB-2BEE-F522-9F3066FE7F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2474332"/>
            <a:ext cx="355121" cy="355121"/>
          </a:xfrm>
          <a:prstGeom prst="rect">
            <a:avLst/>
          </a:prstGeom>
        </p:spPr>
      </p:pic>
      <p:pic>
        <p:nvPicPr>
          <p:cNvPr id="14" name="Graphic 13" descr="Checkmark with solid fill">
            <a:extLst>
              <a:ext uri="{FF2B5EF4-FFF2-40B4-BE49-F238E27FC236}">
                <a16:creationId xmlns:a16="http://schemas.microsoft.com/office/drawing/2014/main" id="{BAE223F0-6EBB-503E-2CE2-7DB499C7485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2868805"/>
            <a:ext cx="355121" cy="355121"/>
          </a:xfrm>
          <a:prstGeom prst="rect">
            <a:avLst/>
          </a:prstGeom>
        </p:spPr>
      </p:pic>
      <p:pic>
        <p:nvPicPr>
          <p:cNvPr id="15" name="Graphic 14" descr="Checkmark with solid fill">
            <a:extLst>
              <a:ext uri="{FF2B5EF4-FFF2-40B4-BE49-F238E27FC236}">
                <a16:creationId xmlns:a16="http://schemas.microsoft.com/office/drawing/2014/main" id="{FD7A4EB5-DE3F-E08D-CEF3-65A3BFCAD99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3429000"/>
            <a:ext cx="355121" cy="355121"/>
          </a:xfrm>
          <a:prstGeom prst="rect">
            <a:avLst/>
          </a:prstGeom>
        </p:spPr>
      </p:pic>
      <p:pic>
        <p:nvPicPr>
          <p:cNvPr id="16" name="Graphic 15" descr="Checkmark with solid fill">
            <a:extLst>
              <a:ext uri="{FF2B5EF4-FFF2-40B4-BE49-F238E27FC236}">
                <a16:creationId xmlns:a16="http://schemas.microsoft.com/office/drawing/2014/main" id="{37171734-680F-4557-3E1A-D95FF8EA7B9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4151183"/>
            <a:ext cx="355121" cy="355121"/>
          </a:xfrm>
          <a:prstGeom prst="rect">
            <a:avLst/>
          </a:prstGeom>
        </p:spPr>
      </p:pic>
      <p:pic>
        <p:nvPicPr>
          <p:cNvPr id="17" name="Graphic 16" descr="Checkmark with solid fill">
            <a:extLst>
              <a:ext uri="{FF2B5EF4-FFF2-40B4-BE49-F238E27FC236}">
                <a16:creationId xmlns:a16="http://schemas.microsoft.com/office/drawing/2014/main" id="{F3CA42E6-4990-70D3-38B1-A2846FB893F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4621367"/>
            <a:ext cx="355121" cy="355121"/>
          </a:xfrm>
          <a:prstGeom prst="rect">
            <a:avLst/>
          </a:prstGeom>
        </p:spPr>
      </p:pic>
      <p:pic>
        <p:nvPicPr>
          <p:cNvPr id="18" name="Graphic 17" descr="Checkmark with solid fill">
            <a:extLst>
              <a:ext uri="{FF2B5EF4-FFF2-40B4-BE49-F238E27FC236}">
                <a16:creationId xmlns:a16="http://schemas.microsoft.com/office/drawing/2014/main" id="{4441C397-5F42-ED0F-B02B-DC9E9167A1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5050636"/>
            <a:ext cx="355121" cy="355121"/>
          </a:xfrm>
          <a:prstGeom prst="rect">
            <a:avLst/>
          </a:prstGeom>
        </p:spPr>
      </p:pic>
      <p:pic>
        <p:nvPicPr>
          <p:cNvPr id="19" name="Graphic 18" descr="Checkmark with solid fill">
            <a:extLst>
              <a:ext uri="{FF2B5EF4-FFF2-40B4-BE49-F238E27FC236}">
                <a16:creationId xmlns:a16="http://schemas.microsoft.com/office/drawing/2014/main" id="{56939D34-0D87-34E3-1004-248C8BE96CD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1" y="2474332"/>
            <a:ext cx="355121" cy="355121"/>
          </a:xfrm>
          <a:prstGeom prst="rect">
            <a:avLst/>
          </a:prstGeom>
        </p:spPr>
      </p:pic>
      <p:pic>
        <p:nvPicPr>
          <p:cNvPr id="20" name="Graphic 19" descr="Checkmark with solid fill">
            <a:extLst>
              <a:ext uri="{FF2B5EF4-FFF2-40B4-BE49-F238E27FC236}">
                <a16:creationId xmlns:a16="http://schemas.microsoft.com/office/drawing/2014/main" id="{4ED1F926-1567-4D22-F6C3-F7A25AC685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1" y="2868805"/>
            <a:ext cx="355121" cy="355121"/>
          </a:xfrm>
          <a:prstGeom prst="rect">
            <a:avLst/>
          </a:prstGeom>
        </p:spPr>
      </p:pic>
      <p:pic>
        <p:nvPicPr>
          <p:cNvPr id="21" name="Graphic 20" descr="Checkmark with solid fill">
            <a:extLst>
              <a:ext uri="{FF2B5EF4-FFF2-40B4-BE49-F238E27FC236}">
                <a16:creationId xmlns:a16="http://schemas.microsoft.com/office/drawing/2014/main" id="{F8A72FD6-3ADC-F479-93AB-CF907B0322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1" y="3429000"/>
            <a:ext cx="355121" cy="355121"/>
          </a:xfrm>
          <a:prstGeom prst="rect">
            <a:avLst/>
          </a:prstGeom>
        </p:spPr>
      </p:pic>
      <p:pic>
        <p:nvPicPr>
          <p:cNvPr id="22" name="Graphic 21" descr="Checkmark with solid fill">
            <a:extLst>
              <a:ext uri="{FF2B5EF4-FFF2-40B4-BE49-F238E27FC236}">
                <a16:creationId xmlns:a16="http://schemas.microsoft.com/office/drawing/2014/main" id="{96EB2270-8193-D896-94D2-B5FEBFEBB74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1" y="4151183"/>
            <a:ext cx="355121" cy="355121"/>
          </a:xfrm>
          <a:prstGeom prst="rect">
            <a:avLst/>
          </a:prstGeom>
        </p:spPr>
      </p:pic>
      <p:pic>
        <p:nvPicPr>
          <p:cNvPr id="23" name="Graphic 22" descr="Checkmark with solid fill">
            <a:extLst>
              <a:ext uri="{FF2B5EF4-FFF2-40B4-BE49-F238E27FC236}">
                <a16:creationId xmlns:a16="http://schemas.microsoft.com/office/drawing/2014/main" id="{37A4F54D-5405-F722-0926-F32F8FE381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1" y="4621367"/>
            <a:ext cx="355121" cy="355121"/>
          </a:xfrm>
          <a:prstGeom prst="rect">
            <a:avLst/>
          </a:prstGeom>
        </p:spPr>
      </p:pic>
      <p:pic>
        <p:nvPicPr>
          <p:cNvPr id="24" name="Graphic 23" descr="Checkmark with solid fill">
            <a:extLst>
              <a:ext uri="{FF2B5EF4-FFF2-40B4-BE49-F238E27FC236}">
                <a16:creationId xmlns:a16="http://schemas.microsoft.com/office/drawing/2014/main" id="{A0425926-6664-EDAC-5411-6AF52665A0E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1" y="5050636"/>
            <a:ext cx="355121" cy="355121"/>
          </a:xfrm>
          <a:prstGeom prst="rect">
            <a:avLst/>
          </a:prstGeom>
        </p:spPr>
      </p:pic>
      <p:pic>
        <p:nvPicPr>
          <p:cNvPr id="25" name="Graphic 24" descr="Checkmark with solid fill">
            <a:extLst>
              <a:ext uri="{FF2B5EF4-FFF2-40B4-BE49-F238E27FC236}">
                <a16:creationId xmlns:a16="http://schemas.microsoft.com/office/drawing/2014/main" id="{E1C05315-D20A-AC79-CFB4-56140296A7C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2" y="2474332"/>
            <a:ext cx="355121" cy="355121"/>
          </a:xfrm>
          <a:prstGeom prst="rect">
            <a:avLst/>
          </a:prstGeom>
        </p:spPr>
      </p:pic>
      <p:pic>
        <p:nvPicPr>
          <p:cNvPr id="26" name="Graphic 25" descr="Checkmark with solid fill">
            <a:extLst>
              <a:ext uri="{FF2B5EF4-FFF2-40B4-BE49-F238E27FC236}">
                <a16:creationId xmlns:a16="http://schemas.microsoft.com/office/drawing/2014/main" id="{CC549553-70D9-A619-8B55-96A08D270DB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2" y="2868805"/>
            <a:ext cx="355121" cy="355121"/>
          </a:xfrm>
          <a:prstGeom prst="rect">
            <a:avLst/>
          </a:prstGeom>
        </p:spPr>
      </p:pic>
      <p:pic>
        <p:nvPicPr>
          <p:cNvPr id="27" name="Graphic 26" descr="Checkmark with solid fill">
            <a:extLst>
              <a:ext uri="{FF2B5EF4-FFF2-40B4-BE49-F238E27FC236}">
                <a16:creationId xmlns:a16="http://schemas.microsoft.com/office/drawing/2014/main" id="{6B8D0012-A8C5-DC93-1BFE-9E84436301F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2" y="3429000"/>
            <a:ext cx="355121" cy="355121"/>
          </a:xfrm>
          <a:prstGeom prst="rect">
            <a:avLst/>
          </a:prstGeom>
        </p:spPr>
      </p:pic>
      <p:pic>
        <p:nvPicPr>
          <p:cNvPr id="28" name="Graphic 27" descr="Checkmark with solid fill">
            <a:extLst>
              <a:ext uri="{FF2B5EF4-FFF2-40B4-BE49-F238E27FC236}">
                <a16:creationId xmlns:a16="http://schemas.microsoft.com/office/drawing/2014/main" id="{E1DF925E-681C-5A6B-E73B-70C9DCF918C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2" y="4151183"/>
            <a:ext cx="355121" cy="355121"/>
          </a:xfrm>
          <a:prstGeom prst="rect">
            <a:avLst/>
          </a:prstGeom>
        </p:spPr>
      </p:pic>
      <p:pic>
        <p:nvPicPr>
          <p:cNvPr id="29" name="Graphic 28" descr="Checkmark with solid fill">
            <a:extLst>
              <a:ext uri="{FF2B5EF4-FFF2-40B4-BE49-F238E27FC236}">
                <a16:creationId xmlns:a16="http://schemas.microsoft.com/office/drawing/2014/main" id="{B62CAC1B-834D-B7A8-FA36-9EA718CE19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2" y="4621367"/>
            <a:ext cx="355121" cy="355121"/>
          </a:xfrm>
          <a:prstGeom prst="rect">
            <a:avLst/>
          </a:prstGeom>
        </p:spPr>
      </p:pic>
      <p:pic>
        <p:nvPicPr>
          <p:cNvPr id="30" name="Graphic 29" descr="Checkmark with solid fill">
            <a:extLst>
              <a:ext uri="{FF2B5EF4-FFF2-40B4-BE49-F238E27FC236}">
                <a16:creationId xmlns:a16="http://schemas.microsoft.com/office/drawing/2014/main" id="{CEFCD4CF-438F-0F3F-0003-2CB487449A3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2" y="5050636"/>
            <a:ext cx="355121" cy="355121"/>
          </a:xfrm>
          <a:prstGeom prst="rect">
            <a:avLst/>
          </a:prstGeom>
        </p:spPr>
      </p:pic>
      <p:sp>
        <p:nvSpPr>
          <p:cNvPr id="2" name="Rectangle 1">
            <a:extLst>
              <a:ext uri="{FF2B5EF4-FFF2-40B4-BE49-F238E27FC236}">
                <a16:creationId xmlns:a16="http://schemas.microsoft.com/office/drawing/2014/main" id="{7A314CEB-D7EE-FAD5-3D90-6A5AB8ECF2B2}"/>
              </a:ext>
            </a:extLst>
          </p:cNvPr>
          <p:cNvSpPr>
            <a:spLocks noChangeArrowheads="1"/>
          </p:cNvSpPr>
          <p:nvPr/>
        </p:nvSpPr>
        <p:spPr bwMode="auto">
          <a:xfrm>
            <a:off x="1859731" y="645301"/>
            <a:ext cx="957889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GB" sz="2400" b="1" spc="25" dirty="0">
                <a:latin typeface="Candara" panose="020E0502030303020204" pitchFamily="34" charset="0"/>
              </a:rPr>
              <a:t>MLI Priority Topics mapped to D</a:t>
            </a:r>
            <a:r>
              <a:rPr lang="en-GB" sz="2400" b="1" spc="25" dirty="0">
                <a:effectLst/>
                <a:latin typeface="Candara" panose="020E0502030303020204" pitchFamily="34" charset="0"/>
              </a:rPr>
              <a:t>esired Outcomes / Skills under BAI Media Literacy Competency Areas </a:t>
            </a:r>
            <a:endParaRPr kumimoji="0" lang="en-GB" altLang="en-US" sz="2400" b="1" i="0" u="none" strike="noStrike" cap="none" normalizeH="0" baseline="0" dirty="0">
              <a:ln>
                <a:noFill/>
              </a:ln>
              <a:solidFill>
                <a:schemeClr val="tx1"/>
              </a:solidFill>
              <a:effectLst/>
              <a:latin typeface="Candara" panose="020E0502030303020204" pitchFamily="34" charset="0"/>
            </a:endParaRPr>
          </a:p>
        </p:txBody>
      </p:sp>
    </p:spTree>
    <p:extLst>
      <p:ext uri="{BB962C8B-B14F-4D97-AF65-F5344CB8AC3E}">
        <p14:creationId xmlns:p14="http://schemas.microsoft.com/office/powerpoint/2010/main" val="348644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304673A7-D0A5-48E8-ACBF-555747674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416205" cy="1413712"/>
          </a:xfrm>
          <a:prstGeom prst="rect">
            <a:avLst/>
          </a:prstGeom>
        </p:spPr>
      </p:pic>
      <p:graphicFrame>
        <p:nvGraphicFramePr>
          <p:cNvPr id="4" name="Table 5">
            <a:extLst>
              <a:ext uri="{FF2B5EF4-FFF2-40B4-BE49-F238E27FC236}">
                <a16:creationId xmlns:a16="http://schemas.microsoft.com/office/drawing/2014/main" id="{12AF7B00-709A-BC2A-B281-D539EFD31F00}"/>
              </a:ext>
            </a:extLst>
          </p:cNvPr>
          <p:cNvGraphicFramePr>
            <a:graphicFrameLocks noGrp="1"/>
          </p:cNvGraphicFramePr>
          <p:nvPr>
            <p:extLst>
              <p:ext uri="{D42A27DB-BD31-4B8C-83A1-F6EECF244321}">
                <p14:modId xmlns:p14="http://schemas.microsoft.com/office/powerpoint/2010/main" val="1443637887"/>
              </p:ext>
            </p:extLst>
          </p:nvPr>
        </p:nvGraphicFramePr>
        <p:xfrm>
          <a:off x="474454" y="1642693"/>
          <a:ext cx="10964172" cy="5273040"/>
        </p:xfrm>
        <a:graphic>
          <a:graphicData uri="http://schemas.openxmlformats.org/drawingml/2006/table">
            <a:tbl>
              <a:tblPr firstRow="1" bandRow="1">
                <a:tableStyleId>{073A0DAA-6AF3-43AB-8588-CEC1D06C72B9}</a:tableStyleId>
              </a:tblPr>
              <a:tblGrid>
                <a:gridCol w="6909757">
                  <a:extLst>
                    <a:ext uri="{9D8B030D-6E8A-4147-A177-3AD203B41FA5}">
                      <a16:colId xmlns:a16="http://schemas.microsoft.com/office/drawing/2014/main" val="3654715334"/>
                    </a:ext>
                  </a:extLst>
                </a:gridCol>
                <a:gridCol w="1457864">
                  <a:extLst>
                    <a:ext uri="{9D8B030D-6E8A-4147-A177-3AD203B41FA5}">
                      <a16:colId xmlns:a16="http://schemas.microsoft.com/office/drawing/2014/main" val="2552569415"/>
                    </a:ext>
                  </a:extLst>
                </a:gridCol>
                <a:gridCol w="1311216">
                  <a:extLst>
                    <a:ext uri="{9D8B030D-6E8A-4147-A177-3AD203B41FA5}">
                      <a16:colId xmlns:a16="http://schemas.microsoft.com/office/drawing/2014/main" val="2670018218"/>
                    </a:ext>
                  </a:extLst>
                </a:gridCol>
                <a:gridCol w="1285335">
                  <a:extLst>
                    <a:ext uri="{9D8B030D-6E8A-4147-A177-3AD203B41FA5}">
                      <a16:colId xmlns:a16="http://schemas.microsoft.com/office/drawing/2014/main" val="2289410290"/>
                    </a:ext>
                  </a:extLst>
                </a:gridCol>
              </a:tblGrid>
              <a:tr h="370840">
                <a:tc>
                  <a:txBody>
                    <a:bodyPr/>
                    <a:lstStyle/>
                    <a:p>
                      <a:r>
                        <a:rPr lang="en-GB" sz="1600" b="1" kern="1200" dirty="0">
                          <a:solidFill>
                            <a:schemeClr val="bg1"/>
                          </a:solidFill>
                          <a:effectLst/>
                          <a:latin typeface="+mn-lt"/>
                          <a:ea typeface="+mn-ea"/>
                          <a:cs typeface="+mn-cs"/>
                        </a:rPr>
                        <a:t>Create and participate, via media, in a responsible, ethical and effective manner, in the creative, cultural and democratic aspects of society</a:t>
                      </a:r>
                      <a:endParaRPr lang="en-GB" sz="1600" b="1" dirty="0"/>
                    </a:p>
                  </a:txBody>
                  <a:tcPr/>
                </a:tc>
                <a:tc>
                  <a:txBody>
                    <a:bodyPr/>
                    <a:lstStyle/>
                    <a:p>
                      <a:r>
                        <a:rPr lang="en-GB" sz="1600" b="1" dirty="0">
                          <a:effectLst/>
                          <a:latin typeface="Calibri" panose="020F0502020204030204" pitchFamily="34" charset="0"/>
                          <a:ea typeface="Calibri" panose="020F0502020204030204" pitchFamily="34" charset="0"/>
                        </a:rPr>
                        <a:t>MLI Topic 1</a:t>
                      </a:r>
                    </a:p>
                    <a:p>
                      <a:r>
                        <a:rPr lang="en-GB" sz="1600" b="1" dirty="0">
                          <a:effectLst/>
                          <a:latin typeface="Calibri" panose="020F0502020204030204" pitchFamily="34" charset="0"/>
                          <a:ea typeface="Calibri" panose="020F0502020204030204" pitchFamily="34" charset="0"/>
                        </a:rPr>
                        <a:t>Critical Understanding </a:t>
                      </a:r>
                      <a:endParaRPr lang="en-GB"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effectLst/>
                          <a:latin typeface="Calibri" panose="020F0502020204030204" pitchFamily="34" charset="0"/>
                          <a:ea typeface="Calibri" panose="020F0502020204030204" pitchFamily="34" charset="0"/>
                        </a:rPr>
                        <a:t>MLI Topic 2 </a:t>
                      </a:r>
                    </a:p>
                    <a:p>
                      <a:r>
                        <a:rPr lang="en-GB" sz="1600" b="1" spc="25" dirty="0">
                          <a:solidFill>
                            <a:schemeClr val="bg1"/>
                          </a:solidFill>
                          <a:effectLst/>
                          <a:latin typeface="Calibri" panose="020F0502020204030204" pitchFamily="34" charset="0"/>
                          <a:ea typeface="Calibri" panose="020F0502020204030204" pitchFamily="34" charset="0"/>
                        </a:rPr>
                        <a:t>Creative Participation</a:t>
                      </a:r>
                      <a:endParaRPr lang="en-GB"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effectLst/>
                          <a:latin typeface="Calibri" panose="020F0502020204030204" pitchFamily="34" charset="0"/>
                          <a:ea typeface="Calibri" panose="020F0502020204030204" pitchFamily="34" charset="0"/>
                        </a:rPr>
                        <a:t>MLI Topic 3: </a:t>
                      </a:r>
                    </a:p>
                    <a:p>
                      <a:r>
                        <a:rPr lang="en-GB" sz="1600" b="1" spc="25" dirty="0">
                          <a:solidFill>
                            <a:schemeClr val="bg1"/>
                          </a:solidFill>
                          <a:effectLst/>
                          <a:latin typeface="Calibri" panose="020F0502020204030204" pitchFamily="34" charset="0"/>
                          <a:ea typeface="Calibri" panose="020F0502020204030204" pitchFamily="34" charset="0"/>
                        </a:rPr>
                        <a:t>Digital Citizenship </a:t>
                      </a:r>
                      <a:endParaRPr lang="en-GB" sz="1600" b="1" dirty="0">
                        <a:solidFill>
                          <a:schemeClr val="bg1"/>
                        </a:solidFill>
                      </a:endParaRPr>
                    </a:p>
                  </a:txBody>
                  <a:tcPr/>
                </a:tc>
                <a:extLst>
                  <a:ext uri="{0D108BD9-81ED-4DB2-BD59-A6C34878D82A}">
                    <a16:rowId xmlns:a16="http://schemas.microsoft.com/office/drawing/2014/main" val="37921540"/>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Awareness of how messages are constructed using text, images, audio and code.</a:t>
                      </a:r>
                    </a:p>
                  </a:txBody>
                  <a:tcPr/>
                </a:tc>
                <a:tc>
                  <a:txBody>
                    <a:bodyPr/>
                    <a:lstStyle/>
                    <a:p>
                      <a:endParaRPr lang="en-GB" sz="1400" dirty="0"/>
                    </a:p>
                  </a:txBody>
                  <a:tcPr/>
                </a:tc>
                <a:tc>
                  <a:txBody>
                    <a:bodyPr/>
                    <a:lstStyle/>
                    <a:p>
                      <a:endParaRPr lang="en-GB" sz="1400" dirty="0"/>
                    </a:p>
                  </a:txBody>
                  <a:tcPr/>
                </a:tc>
                <a:tc>
                  <a:txBody>
                    <a:bodyPr/>
                    <a:lstStyle/>
                    <a:p>
                      <a:endParaRPr lang="en-GB" sz="1400"/>
                    </a:p>
                  </a:txBody>
                  <a:tcPr/>
                </a:tc>
                <a:extLst>
                  <a:ext uri="{0D108BD9-81ED-4DB2-BD59-A6C34878D82A}">
                    <a16:rowId xmlns:a16="http://schemas.microsoft.com/office/drawing/2014/main" val="3845190584"/>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Ability to create media content and products by producing text, images, audio, video &amp; code.</a:t>
                      </a:r>
                    </a:p>
                  </a:txBody>
                  <a:tcPr/>
                </a:tc>
                <a:tc>
                  <a:txBody>
                    <a:bodyPr/>
                    <a:lstStyle/>
                    <a:p>
                      <a:endParaRPr lang="en-GB" sz="1400" dirty="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1579898851"/>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Ability to create content for public use (e.g. using creative commons licences).</a:t>
                      </a:r>
                    </a:p>
                  </a:txBody>
                  <a:tcPr/>
                </a:tc>
                <a:tc>
                  <a:txBody>
                    <a:bodyPr/>
                    <a:lstStyle/>
                    <a:p>
                      <a:endParaRPr lang="en-GB" sz="140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2681971210"/>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Ability to publish, upload, share content online.</a:t>
                      </a:r>
                    </a:p>
                  </a:txBody>
                  <a:tcPr/>
                </a:tc>
                <a:tc>
                  <a:txBody>
                    <a:bodyPr/>
                    <a:lstStyle/>
                    <a:p>
                      <a:endParaRPr lang="en-GB" sz="140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2320617862"/>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Ability to compile and curate content.</a:t>
                      </a:r>
                    </a:p>
                  </a:txBody>
                  <a:tcPr/>
                </a:tc>
                <a:tc>
                  <a:txBody>
                    <a:bodyPr/>
                    <a:lstStyle/>
                    <a:p>
                      <a:endParaRPr lang="en-GB" sz="140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1132289073"/>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Ability to differentiate between, &amp; select, the most effective services for communication.</a:t>
                      </a:r>
                    </a:p>
                  </a:txBody>
                  <a:tcPr/>
                </a:tc>
                <a:tc>
                  <a:txBody>
                    <a:bodyPr/>
                    <a:lstStyle/>
                    <a:p>
                      <a:endParaRPr lang="en-GB" sz="140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val="32934882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0" kern="1200" dirty="0">
                          <a:solidFill>
                            <a:schemeClr val="tx1"/>
                          </a:solidFill>
                          <a:effectLst/>
                          <a:latin typeface="+mn-lt"/>
                          <a:ea typeface="+mn-ea"/>
                          <a:cs typeface="+mn-cs"/>
                        </a:rPr>
                        <a:t>Understanding of how networks are formed and function and how to manage them.</a:t>
                      </a:r>
                    </a:p>
                  </a:txBody>
                  <a:tcPr/>
                </a:tc>
                <a:tc>
                  <a:txBody>
                    <a:bodyPr/>
                    <a:lstStyle/>
                    <a:p>
                      <a:endParaRPr lang="en-GB" sz="140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val="8036202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0" kern="1200" dirty="0">
                          <a:solidFill>
                            <a:schemeClr val="tx1"/>
                          </a:solidFill>
                          <a:effectLst/>
                          <a:latin typeface="+mn-lt"/>
                          <a:ea typeface="+mn-ea"/>
                          <a:cs typeface="+mn-cs"/>
                        </a:rPr>
                        <a:t>Awareness of digital rights and responsibilities.</a:t>
                      </a:r>
                    </a:p>
                  </a:txBody>
                  <a:tcPr/>
                </a:tc>
                <a:tc>
                  <a:txBody>
                    <a:bodyPr/>
                    <a:lstStyle/>
                    <a:p>
                      <a:endParaRPr lang="en-GB" sz="140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val="40456432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0" kern="1200" dirty="0">
                          <a:solidFill>
                            <a:schemeClr val="tx1"/>
                          </a:solidFill>
                          <a:effectLst/>
                          <a:latin typeface="+mn-lt"/>
                          <a:ea typeface="+mn-ea"/>
                          <a:cs typeface="+mn-cs"/>
                        </a:rPr>
                        <a:t>Ability to engage in online learning opportunities.</a:t>
                      </a:r>
                    </a:p>
                  </a:txBody>
                  <a:tcPr/>
                </a:tc>
                <a:tc>
                  <a:txBody>
                    <a:bodyPr/>
                    <a:lstStyle/>
                    <a:p>
                      <a:endParaRPr lang="en-GB" sz="140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val="133247906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0" kern="1200" dirty="0">
                          <a:solidFill>
                            <a:schemeClr val="tx1"/>
                          </a:solidFill>
                          <a:effectLst/>
                          <a:latin typeface="+mn-lt"/>
                          <a:ea typeface="+mn-ea"/>
                          <a:cs typeface="+mn-cs"/>
                        </a:rPr>
                        <a:t>Ability to express personal opinions and respond appropriately to the opinions of others.</a:t>
                      </a:r>
                    </a:p>
                  </a:txBody>
                  <a:tcPr/>
                </a:tc>
                <a:tc>
                  <a:txBody>
                    <a:bodyPr/>
                    <a:lstStyle/>
                    <a:p>
                      <a:endParaRPr lang="en-GB" sz="140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val="4155214818"/>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How to find &amp; create opportunities to participate in the civic &amp; cultural aspects of society</a:t>
                      </a:r>
                    </a:p>
                  </a:txBody>
                  <a:tcPr/>
                </a:tc>
                <a:tc>
                  <a:txBody>
                    <a:bodyPr/>
                    <a:lstStyle/>
                    <a:p>
                      <a:endParaRPr lang="en-GB" sz="140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val="22248470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effectLst/>
                          <a:latin typeface="+mn-lt"/>
                          <a:ea typeface="+mn-ea"/>
                          <a:cs typeface="+mn-cs"/>
                        </a:rPr>
                        <a:t>Skills &amp; confidence to recognise, manage &amp; appropriately challenge inappropriate behaviour.</a:t>
                      </a:r>
                      <a:endParaRPr lang="en-GB" sz="1400" b="0" dirty="0">
                        <a:effectLst/>
                      </a:endParaRPr>
                    </a:p>
                  </a:txBody>
                  <a:tcPr/>
                </a:tc>
                <a:tc>
                  <a:txBody>
                    <a:bodyPr/>
                    <a:lstStyle/>
                    <a:p>
                      <a:endParaRPr lang="en-GB" sz="140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val="1351384782"/>
                  </a:ext>
                </a:extLst>
              </a:tr>
            </a:tbl>
          </a:graphicData>
        </a:graphic>
      </p:graphicFrame>
      <p:pic>
        <p:nvPicPr>
          <p:cNvPr id="7" name="Graphic 6" descr="Checkmark with solid fill">
            <a:extLst>
              <a:ext uri="{FF2B5EF4-FFF2-40B4-BE49-F238E27FC236}">
                <a16:creationId xmlns:a16="http://schemas.microsoft.com/office/drawing/2014/main" id="{806834D5-5DCB-2BEE-F522-9F3066FE7F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2492602"/>
            <a:ext cx="355121" cy="355121"/>
          </a:xfrm>
          <a:prstGeom prst="rect">
            <a:avLst/>
          </a:prstGeom>
        </p:spPr>
      </p:pic>
      <p:pic>
        <p:nvPicPr>
          <p:cNvPr id="14" name="Graphic 13" descr="Checkmark with solid fill">
            <a:extLst>
              <a:ext uri="{FF2B5EF4-FFF2-40B4-BE49-F238E27FC236}">
                <a16:creationId xmlns:a16="http://schemas.microsoft.com/office/drawing/2014/main" id="{BAE223F0-6EBB-503E-2CE2-7DB499C7485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2877507"/>
            <a:ext cx="355121" cy="355121"/>
          </a:xfrm>
          <a:prstGeom prst="rect">
            <a:avLst/>
          </a:prstGeom>
        </p:spPr>
      </p:pic>
      <p:pic>
        <p:nvPicPr>
          <p:cNvPr id="15" name="Graphic 14" descr="Checkmark with solid fill">
            <a:extLst>
              <a:ext uri="{FF2B5EF4-FFF2-40B4-BE49-F238E27FC236}">
                <a16:creationId xmlns:a16="http://schemas.microsoft.com/office/drawing/2014/main" id="{FD7A4EB5-DE3F-E08D-CEF3-65A3BFCAD99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3207918"/>
            <a:ext cx="355121" cy="355121"/>
          </a:xfrm>
          <a:prstGeom prst="rect">
            <a:avLst/>
          </a:prstGeom>
        </p:spPr>
      </p:pic>
      <p:pic>
        <p:nvPicPr>
          <p:cNvPr id="16" name="Graphic 15" descr="Checkmark with solid fill">
            <a:extLst>
              <a:ext uri="{FF2B5EF4-FFF2-40B4-BE49-F238E27FC236}">
                <a16:creationId xmlns:a16="http://schemas.microsoft.com/office/drawing/2014/main" id="{37171734-680F-4557-3E1A-D95FF8EA7B9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3627641"/>
            <a:ext cx="355121" cy="355121"/>
          </a:xfrm>
          <a:prstGeom prst="rect">
            <a:avLst/>
          </a:prstGeom>
        </p:spPr>
      </p:pic>
      <p:pic>
        <p:nvPicPr>
          <p:cNvPr id="17" name="Graphic 16" descr="Checkmark with solid fill">
            <a:extLst>
              <a:ext uri="{FF2B5EF4-FFF2-40B4-BE49-F238E27FC236}">
                <a16:creationId xmlns:a16="http://schemas.microsoft.com/office/drawing/2014/main" id="{F3CA42E6-4990-70D3-38B1-A2846FB893F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3970082"/>
            <a:ext cx="355121" cy="355121"/>
          </a:xfrm>
          <a:prstGeom prst="rect">
            <a:avLst/>
          </a:prstGeom>
        </p:spPr>
      </p:pic>
      <p:pic>
        <p:nvPicPr>
          <p:cNvPr id="18" name="Graphic 17" descr="Checkmark with solid fill">
            <a:extLst>
              <a:ext uri="{FF2B5EF4-FFF2-40B4-BE49-F238E27FC236}">
                <a16:creationId xmlns:a16="http://schemas.microsoft.com/office/drawing/2014/main" id="{4441C397-5F42-ED0F-B02B-DC9E9167A1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5" y="4701856"/>
            <a:ext cx="355121" cy="355121"/>
          </a:xfrm>
          <a:prstGeom prst="rect">
            <a:avLst/>
          </a:prstGeom>
        </p:spPr>
      </p:pic>
      <p:pic>
        <p:nvPicPr>
          <p:cNvPr id="20" name="Graphic 19" descr="Checkmark with solid fill">
            <a:extLst>
              <a:ext uri="{FF2B5EF4-FFF2-40B4-BE49-F238E27FC236}">
                <a16:creationId xmlns:a16="http://schemas.microsoft.com/office/drawing/2014/main" id="{4ED1F926-1567-4D22-F6C3-F7A25AC685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795" y="6184337"/>
            <a:ext cx="355121" cy="355121"/>
          </a:xfrm>
          <a:prstGeom prst="rect">
            <a:avLst/>
          </a:prstGeom>
        </p:spPr>
      </p:pic>
      <p:pic>
        <p:nvPicPr>
          <p:cNvPr id="22" name="Graphic 21" descr="Checkmark with solid fill">
            <a:extLst>
              <a:ext uri="{FF2B5EF4-FFF2-40B4-BE49-F238E27FC236}">
                <a16:creationId xmlns:a16="http://schemas.microsoft.com/office/drawing/2014/main" id="{96EB2270-8193-D896-94D2-B5FEBFEBB74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795" y="5821971"/>
            <a:ext cx="355121" cy="355121"/>
          </a:xfrm>
          <a:prstGeom prst="rect">
            <a:avLst/>
          </a:prstGeom>
        </p:spPr>
      </p:pic>
      <p:pic>
        <p:nvPicPr>
          <p:cNvPr id="23" name="Graphic 22" descr="Checkmark with solid fill">
            <a:extLst>
              <a:ext uri="{FF2B5EF4-FFF2-40B4-BE49-F238E27FC236}">
                <a16:creationId xmlns:a16="http://schemas.microsoft.com/office/drawing/2014/main" id="{37A4F54D-5405-F722-0926-F32F8FE381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796" y="5460972"/>
            <a:ext cx="355121" cy="355121"/>
          </a:xfrm>
          <a:prstGeom prst="rect">
            <a:avLst/>
          </a:prstGeom>
        </p:spPr>
      </p:pic>
      <p:pic>
        <p:nvPicPr>
          <p:cNvPr id="24" name="Graphic 23" descr="Checkmark with solid fill">
            <a:extLst>
              <a:ext uri="{FF2B5EF4-FFF2-40B4-BE49-F238E27FC236}">
                <a16:creationId xmlns:a16="http://schemas.microsoft.com/office/drawing/2014/main" id="{A0425926-6664-EDAC-5411-6AF52665A0E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795" y="6559375"/>
            <a:ext cx="355121" cy="355121"/>
          </a:xfrm>
          <a:prstGeom prst="rect">
            <a:avLst/>
          </a:prstGeom>
        </p:spPr>
      </p:pic>
      <p:pic>
        <p:nvPicPr>
          <p:cNvPr id="25" name="Graphic 24" descr="Checkmark with solid fill">
            <a:extLst>
              <a:ext uri="{FF2B5EF4-FFF2-40B4-BE49-F238E27FC236}">
                <a16:creationId xmlns:a16="http://schemas.microsoft.com/office/drawing/2014/main" id="{E1C05315-D20A-AC79-CFB4-56140296A7C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1" y="2492602"/>
            <a:ext cx="355121" cy="355121"/>
          </a:xfrm>
          <a:prstGeom prst="rect">
            <a:avLst/>
          </a:prstGeom>
        </p:spPr>
      </p:pic>
      <p:pic>
        <p:nvPicPr>
          <p:cNvPr id="26" name="Graphic 25" descr="Checkmark with solid fill">
            <a:extLst>
              <a:ext uri="{FF2B5EF4-FFF2-40B4-BE49-F238E27FC236}">
                <a16:creationId xmlns:a16="http://schemas.microsoft.com/office/drawing/2014/main" id="{CC549553-70D9-A619-8B55-96A08D270DB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0" y="3219646"/>
            <a:ext cx="355121" cy="355121"/>
          </a:xfrm>
          <a:prstGeom prst="rect">
            <a:avLst/>
          </a:prstGeom>
        </p:spPr>
      </p:pic>
      <p:pic>
        <p:nvPicPr>
          <p:cNvPr id="27" name="Graphic 26" descr="Checkmark with solid fill">
            <a:extLst>
              <a:ext uri="{FF2B5EF4-FFF2-40B4-BE49-F238E27FC236}">
                <a16:creationId xmlns:a16="http://schemas.microsoft.com/office/drawing/2014/main" id="{6B8D0012-A8C5-DC93-1BFE-9E84436301F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799" y="3614961"/>
            <a:ext cx="355121" cy="355121"/>
          </a:xfrm>
          <a:prstGeom prst="rect">
            <a:avLst/>
          </a:prstGeom>
        </p:spPr>
      </p:pic>
      <p:pic>
        <p:nvPicPr>
          <p:cNvPr id="29" name="Graphic 28" descr="Checkmark with solid fill">
            <a:extLst>
              <a:ext uri="{FF2B5EF4-FFF2-40B4-BE49-F238E27FC236}">
                <a16:creationId xmlns:a16="http://schemas.microsoft.com/office/drawing/2014/main" id="{B62CAC1B-834D-B7A8-FA36-9EA718CE19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797" y="4718550"/>
            <a:ext cx="355121" cy="355121"/>
          </a:xfrm>
          <a:prstGeom prst="rect">
            <a:avLst/>
          </a:prstGeom>
        </p:spPr>
      </p:pic>
      <p:pic>
        <p:nvPicPr>
          <p:cNvPr id="30" name="Graphic 29" descr="Checkmark with solid fill">
            <a:extLst>
              <a:ext uri="{FF2B5EF4-FFF2-40B4-BE49-F238E27FC236}">
                <a16:creationId xmlns:a16="http://schemas.microsoft.com/office/drawing/2014/main" id="{CEFCD4CF-438F-0F3F-0003-2CB487449A3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796" y="5109031"/>
            <a:ext cx="355121" cy="355121"/>
          </a:xfrm>
          <a:prstGeom prst="rect">
            <a:avLst/>
          </a:prstGeom>
        </p:spPr>
      </p:pic>
      <p:sp>
        <p:nvSpPr>
          <p:cNvPr id="2" name="Rectangle 1">
            <a:extLst>
              <a:ext uri="{FF2B5EF4-FFF2-40B4-BE49-F238E27FC236}">
                <a16:creationId xmlns:a16="http://schemas.microsoft.com/office/drawing/2014/main" id="{7A314CEB-D7EE-FAD5-3D90-6A5AB8ECF2B2}"/>
              </a:ext>
            </a:extLst>
          </p:cNvPr>
          <p:cNvSpPr>
            <a:spLocks noChangeArrowheads="1"/>
          </p:cNvSpPr>
          <p:nvPr/>
        </p:nvSpPr>
        <p:spPr bwMode="auto">
          <a:xfrm>
            <a:off x="1859731" y="645301"/>
            <a:ext cx="957889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GB" sz="2400" b="1" spc="25" dirty="0">
                <a:latin typeface="Candara" panose="020E0502030303020204" pitchFamily="34" charset="0"/>
              </a:rPr>
              <a:t>MLI Priority Topics mapped to D</a:t>
            </a:r>
            <a:r>
              <a:rPr lang="en-GB" sz="2400" b="1" spc="25" dirty="0">
                <a:effectLst/>
                <a:latin typeface="Candara" panose="020E0502030303020204" pitchFamily="34" charset="0"/>
              </a:rPr>
              <a:t>esired Outcomes / Skills under BAI Media Literacy Competency Areas </a:t>
            </a:r>
            <a:endParaRPr kumimoji="0" lang="en-GB" altLang="en-US" sz="2400" b="1" i="0" u="none" strike="noStrike" cap="none" normalizeH="0" baseline="0" dirty="0">
              <a:ln>
                <a:noFill/>
              </a:ln>
              <a:solidFill>
                <a:schemeClr val="tx1"/>
              </a:solidFill>
              <a:effectLst/>
              <a:latin typeface="Candara" panose="020E0502030303020204" pitchFamily="34" charset="0"/>
            </a:endParaRPr>
          </a:p>
        </p:txBody>
      </p:sp>
      <p:pic>
        <p:nvPicPr>
          <p:cNvPr id="3" name="Graphic 2" descr="Checkmark with solid fill">
            <a:extLst>
              <a:ext uri="{FF2B5EF4-FFF2-40B4-BE49-F238E27FC236}">
                <a16:creationId xmlns:a16="http://schemas.microsoft.com/office/drawing/2014/main" id="{5FB5783A-ACB2-1BEC-B058-FC6F3E97A8F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3" y="2835564"/>
            <a:ext cx="355121" cy="355121"/>
          </a:xfrm>
          <a:prstGeom prst="rect">
            <a:avLst/>
          </a:prstGeom>
        </p:spPr>
      </p:pic>
      <p:pic>
        <p:nvPicPr>
          <p:cNvPr id="5" name="Graphic 4" descr="Checkmark with solid fill">
            <a:extLst>
              <a:ext uri="{FF2B5EF4-FFF2-40B4-BE49-F238E27FC236}">
                <a16:creationId xmlns:a16="http://schemas.microsoft.com/office/drawing/2014/main" id="{7F0D5A32-F06B-B265-9DAB-4043EE1FEC2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59" y="6184337"/>
            <a:ext cx="355121" cy="355121"/>
          </a:xfrm>
          <a:prstGeom prst="rect">
            <a:avLst/>
          </a:prstGeom>
        </p:spPr>
      </p:pic>
      <p:pic>
        <p:nvPicPr>
          <p:cNvPr id="6" name="Graphic 5" descr="Checkmark with solid fill">
            <a:extLst>
              <a:ext uri="{FF2B5EF4-FFF2-40B4-BE49-F238E27FC236}">
                <a16:creationId xmlns:a16="http://schemas.microsoft.com/office/drawing/2014/main" id="{26EDE526-A109-E69C-C060-45731CB2D25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2" y="3951312"/>
            <a:ext cx="355121" cy="355121"/>
          </a:xfrm>
          <a:prstGeom prst="rect">
            <a:avLst/>
          </a:prstGeom>
        </p:spPr>
      </p:pic>
      <p:pic>
        <p:nvPicPr>
          <p:cNvPr id="9" name="Graphic 8" descr="Checkmark with solid fill">
            <a:extLst>
              <a:ext uri="{FF2B5EF4-FFF2-40B4-BE49-F238E27FC236}">
                <a16:creationId xmlns:a16="http://schemas.microsoft.com/office/drawing/2014/main" id="{2DEC4304-86A3-CAC7-974B-5ECE599F5BE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59" y="5821971"/>
            <a:ext cx="355121" cy="355121"/>
          </a:xfrm>
          <a:prstGeom prst="rect">
            <a:avLst/>
          </a:prstGeom>
        </p:spPr>
      </p:pic>
      <p:pic>
        <p:nvPicPr>
          <p:cNvPr id="10" name="Graphic 9" descr="Checkmark with solid fill">
            <a:extLst>
              <a:ext uri="{FF2B5EF4-FFF2-40B4-BE49-F238E27FC236}">
                <a16:creationId xmlns:a16="http://schemas.microsoft.com/office/drawing/2014/main" id="{7F18C373-A543-378A-3688-6A3678925A0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0" y="5460972"/>
            <a:ext cx="355121" cy="355121"/>
          </a:xfrm>
          <a:prstGeom prst="rect">
            <a:avLst/>
          </a:prstGeom>
        </p:spPr>
      </p:pic>
      <p:pic>
        <p:nvPicPr>
          <p:cNvPr id="11" name="Graphic 10" descr="Checkmark with solid fill">
            <a:extLst>
              <a:ext uri="{FF2B5EF4-FFF2-40B4-BE49-F238E27FC236}">
                <a16:creationId xmlns:a16="http://schemas.microsoft.com/office/drawing/2014/main" id="{FA9802FD-1FDE-1A50-CDC8-475D269938A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59" y="6559375"/>
            <a:ext cx="355121" cy="355121"/>
          </a:xfrm>
          <a:prstGeom prst="rect">
            <a:avLst/>
          </a:prstGeom>
        </p:spPr>
      </p:pic>
      <p:pic>
        <p:nvPicPr>
          <p:cNvPr id="12" name="Graphic 11" descr="Checkmark with solid fill">
            <a:extLst>
              <a:ext uri="{FF2B5EF4-FFF2-40B4-BE49-F238E27FC236}">
                <a16:creationId xmlns:a16="http://schemas.microsoft.com/office/drawing/2014/main" id="{834B58D7-F5D7-8E4B-5B43-8955AEF7DF6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5" y="2492602"/>
            <a:ext cx="355121" cy="355121"/>
          </a:xfrm>
          <a:prstGeom prst="rect">
            <a:avLst/>
          </a:prstGeom>
        </p:spPr>
      </p:pic>
      <p:pic>
        <p:nvPicPr>
          <p:cNvPr id="13" name="Graphic 12" descr="Checkmark with solid fill">
            <a:extLst>
              <a:ext uri="{FF2B5EF4-FFF2-40B4-BE49-F238E27FC236}">
                <a16:creationId xmlns:a16="http://schemas.microsoft.com/office/drawing/2014/main" id="{F2D2D01E-21C3-5014-05BE-17B668EA032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4" y="3219646"/>
            <a:ext cx="355121" cy="355121"/>
          </a:xfrm>
          <a:prstGeom prst="rect">
            <a:avLst/>
          </a:prstGeom>
        </p:spPr>
      </p:pic>
      <p:pic>
        <p:nvPicPr>
          <p:cNvPr id="31" name="Graphic 30" descr="Checkmark with solid fill">
            <a:extLst>
              <a:ext uri="{FF2B5EF4-FFF2-40B4-BE49-F238E27FC236}">
                <a16:creationId xmlns:a16="http://schemas.microsoft.com/office/drawing/2014/main" id="{D103BAA6-4B68-36A1-87B8-E2665D04BB3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3" y="3614961"/>
            <a:ext cx="355121" cy="355121"/>
          </a:xfrm>
          <a:prstGeom prst="rect">
            <a:avLst/>
          </a:prstGeom>
        </p:spPr>
      </p:pic>
      <p:pic>
        <p:nvPicPr>
          <p:cNvPr id="32" name="Graphic 31" descr="Checkmark with solid fill">
            <a:extLst>
              <a:ext uri="{FF2B5EF4-FFF2-40B4-BE49-F238E27FC236}">
                <a16:creationId xmlns:a16="http://schemas.microsoft.com/office/drawing/2014/main" id="{FA016861-0F88-003D-B5A1-A79D0A07DAA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1" y="4346735"/>
            <a:ext cx="355121" cy="355121"/>
          </a:xfrm>
          <a:prstGeom prst="rect">
            <a:avLst/>
          </a:prstGeom>
        </p:spPr>
      </p:pic>
      <p:pic>
        <p:nvPicPr>
          <p:cNvPr id="33" name="Graphic 32" descr="Checkmark with solid fill">
            <a:extLst>
              <a:ext uri="{FF2B5EF4-FFF2-40B4-BE49-F238E27FC236}">
                <a16:creationId xmlns:a16="http://schemas.microsoft.com/office/drawing/2014/main" id="{4093329E-B40A-F308-C6AD-A866E81D5C3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1" y="4718550"/>
            <a:ext cx="355121" cy="355121"/>
          </a:xfrm>
          <a:prstGeom prst="rect">
            <a:avLst/>
          </a:prstGeom>
        </p:spPr>
      </p:pic>
      <p:pic>
        <p:nvPicPr>
          <p:cNvPr id="34" name="Graphic 33" descr="Checkmark with solid fill">
            <a:extLst>
              <a:ext uri="{FF2B5EF4-FFF2-40B4-BE49-F238E27FC236}">
                <a16:creationId xmlns:a16="http://schemas.microsoft.com/office/drawing/2014/main" id="{F2EBC575-1CDF-A4D4-BC09-490E693475C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76260" y="5109031"/>
            <a:ext cx="355121" cy="355121"/>
          </a:xfrm>
          <a:prstGeom prst="rect">
            <a:avLst/>
          </a:prstGeom>
        </p:spPr>
      </p:pic>
      <p:pic>
        <p:nvPicPr>
          <p:cNvPr id="35" name="Graphic 34" descr="Checkmark with solid fill">
            <a:extLst>
              <a:ext uri="{FF2B5EF4-FFF2-40B4-BE49-F238E27FC236}">
                <a16:creationId xmlns:a16="http://schemas.microsoft.com/office/drawing/2014/main" id="{B53DE5A4-2CA5-EC9F-3154-53ACFC250A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794" y="4352610"/>
            <a:ext cx="355121" cy="355121"/>
          </a:xfrm>
          <a:prstGeom prst="rect">
            <a:avLst/>
          </a:prstGeom>
        </p:spPr>
      </p:pic>
      <p:pic>
        <p:nvPicPr>
          <p:cNvPr id="36" name="Graphic 35" descr="Checkmark with solid fill">
            <a:extLst>
              <a:ext uri="{FF2B5EF4-FFF2-40B4-BE49-F238E27FC236}">
                <a16:creationId xmlns:a16="http://schemas.microsoft.com/office/drawing/2014/main" id="{EA10BCC4-1D66-60BB-FF4C-76B87CD984E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4" y="6548257"/>
            <a:ext cx="355121" cy="355121"/>
          </a:xfrm>
          <a:prstGeom prst="rect">
            <a:avLst/>
          </a:prstGeom>
        </p:spPr>
      </p:pic>
      <p:pic>
        <p:nvPicPr>
          <p:cNvPr id="37" name="Graphic 36" descr="Checkmark with solid fill">
            <a:extLst>
              <a:ext uri="{FF2B5EF4-FFF2-40B4-BE49-F238E27FC236}">
                <a16:creationId xmlns:a16="http://schemas.microsoft.com/office/drawing/2014/main" id="{4997EF0A-501B-7C8D-CE1F-2ABC1A1242E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4153" y="5812394"/>
            <a:ext cx="355121" cy="355121"/>
          </a:xfrm>
          <a:prstGeom prst="rect">
            <a:avLst/>
          </a:prstGeom>
        </p:spPr>
      </p:pic>
      <p:pic>
        <p:nvPicPr>
          <p:cNvPr id="38" name="Graphic 37" descr="Checkmark with solid fill">
            <a:extLst>
              <a:ext uri="{FF2B5EF4-FFF2-40B4-BE49-F238E27FC236}">
                <a16:creationId xmlns:a16="http://schemas.microsoft.com/office/drawing/2014/main" id="{3897C769-459C-551A-D8E6-BE31C0F36E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8116" y="5086920"/>
            <a:ext cx="355121" cy="355121"/>
          </a:xfrm>
          <a:prstGeom prst="rect">
            <a:avLst/>
          </a:prstGeom>
        </p:spPr>
      </p:pic>
    </p:spTree>
    <p:extLst>
      <p:ext uri="{BB962C8B-B14F-4D97-AF65-F5344CB8AC3E}">
        <p14:creationId xmlns:p14="http://schemas.microsoft.com/office/powerpoint/2010/main" val="3148001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304673A7-D0A5-48E8-ACBF-555747674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416205" cy="1413712"/>
          </a:xfrm>
          <a:prstGeom prst="rect">
            <a:avLst/>
          </a:prstGeom>
        </p:spPr>
      </p:pic>
      <p:sp>
        <p:nvSpPr>
          <p:cNvPr id="5" name="Rectangle 1">
            <a:extLst>
              <a:ext uri="{FF2B5EF4-FFF2-40B4-BE49-F238E27FC236}">
                <a16:creationId xmlns:a16="http://schemas.microsoft.com/office/drawing/2014/main" id="{51C5FC95-EE62-0895-6504-F2BFF6BDD329}"/>
              </a:ext>
            </a:extLst>
          </p:cNvPr>
          <p:cNvSpPr>
            <a:spLocks noChangeArrowheads="1"/>
          </p:cNvSpPr>
          <p:nvPr/>
        </p:nvSpPr>
        <p:spPr bwMode="auto">
          <a:xfrm>
            <a:off x="1859731" y="645301"/>
            <a:ext cx="957889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GB" sz="2400" b="1" spc="25" dirty="0">
                <a:latin typeface="Candara" panose="020E0502030303020204" pitchFamily="34" charset="0"/>
              </a:rPr>
              <a:t>MLI Priority Topics mapped to D</a:t>
            </a:r>
            <a:r>
              <a:rPr lang="en-GB" sz="2400" b="1" spc="25" dirty="0">
                <a:effectLst/>
                <a:latin typeface="Candara" panose="020E0502030303020204" pitchFamily="34" charset="0"/>
              </a:rPr>
              <a:t>esired Outcomes / Skills under BAI Media Literacy Competency Areas </a:t>
            </a:r>
            <a:endParaRPr kumimoji="0" lang="en-GB" altLang="en-US" sz="2400" b="1" i="0" u="none" strike="noStrike" cap="none" normalizeH="0" baseline="0" dirty="0">
              <a:ln>
                <a:noFill/>
              </a:ln>
              <a:solidFill>
                <a:schemeClr val="tx1"/>
              </a:solidFill>
              <a:effectLst/>
              <a:latin typeface="Candara" panose="020E0502030303020204" pitchFamily="34" charset="0"/>
            </a:endParaRPr>
          </a:p>
        </p:txBody>
      </p:sp>
      <p:graphicFrame>
        <p:nvGraphicFramePr>
          <p:cNvPr id="4" name="Table 5">
            <a:extLst>
              <a:ext uri="{FF2B5EF4-FFF2-40B4-BE49-F238E27FC236}">
                <a16:creationId xmlns:a16="http://schemas.microsoft.com/office/drawing/2014/main" id="{12AF7B00-709A-BC2A-B281-D539EFD31F00}"/>
              </a:ext>
            </a:extLst>
          </p:cNvPr>
          <p:cNvGraphicFramePr>
            <a:graphicFrameLocks noGrp="1"/>
          </p:cNvGraphicFramePr>
          <p:nvPr>
            <p:extLst>
              <p:ext uri="{D42A27DB-BD31-4B8C-83A1-F6EECF244321}">
                <p14:modId xmlns:p14="http://schemas.microsoft.com/office/powerpoint/2010/main" val="4195709324"/>
              </p:ext>
            </p:extLst>
          </p:nvPr>
        </p:nvGraphicFramePr>
        <p:xfrm>
          <a:off x="474454" y="1642693"/>
          <a:ext cx="10964172" cy="3539554"/>
        </p:xfrm>
        <a:graphic>
          <a:graphicData uri="http://schemas.openxmlformats.org/drawingml/2006/table">
            <a:tbl>
              <a:tblPr firstRow="1" bandRow="1">
                <a:tableStyleId>{073A0DAA-6AF3-43AB-8588-CEC1D06C72B9}</a:tableStyleId>
              </a:tblPr>
              <a:tblGrid>
                <a:gridCol w="6814867">
                  <a:extLst>
                    <a:ext uri="{9D8B030D-6E8A-4147-A177-3AD203B41FA5}">
                      <a16:colId xmlns:a16="http://schemas.microsoft.com/office/drawing/2014/main" val="3654715334"/>
                    </a:ext>
                  </a:extLst>
                </a:gridCol>
                <a:gridCol w="1526875">
                  <a:extLst>
                    <a:ext uri="{9D8B030D-6E8A-4147-A177-3AD203B41FA5}">
                      <a16:colId xmlns:a16="http://schemas.microsoft.com/office/drawing/2014/main" val="2552569415"/>
                    </a:ext>
                  </a:extLst>
                </a:gridCol>
                <a:gridCol w="1337095">
                  <a:extLst>
                    <a:ext uri="{9D8B030D-6E8A-4147-A177-3AD203B41FA5}">
                      <a16:colId xmlns:a16="http://schemas.microsoft.com/office/drawing/2014/main" val="2670018218"/>
                    </a:ext>
                  </a:extLst>
                </a:gridCol>
                <a:gridCol w="1285335">
                  <a:extLst>
                    <a:ext uri="{9D8B030D-6E8A-4147-A177-3AD203B41FA5}">
                      <a16:colId xmlns:a16="http://schemas.microsoft.com/office/drawing/2014/main" val="2289410290"/>
                    </a:ext>
                  </a:extLst>
                </a:gridCol>
              </a:tblGrid>
              <a:tr h="370840">
                <a:tc>
                  <a:txBody>
                    <a:bodyPr/>
                    <a:lstStyle/>
                    <a:p>
                      <a:r>
                        <a:rPr lang="en-GB" sz="1600" b="1" kern="1200" dirty="0">
                          <a:solidFill>
                            <a:schemeClr val="bg1"/>
                          </a:solidFill>
                          <a:effectLst/>
                          <a:latin typeface="+mn-lt"/>
                          <a:ea typeface="+mn-ea"/>
                          <a:cs typeface="+mn-cs"/>
                        </a:rPr>
                        <a:t>Access and use broadcast and digital media content and services in a safe and secure manner, to maximise opportunities and minimise risks</a:t>
                      </a:r>
                      <a:endParaRPr lang="en-GB" sz="1600" b="0" dirty="0"/>
                    </a:p>
                  </a:txBody>
                  <a:tcPr/>
                </a:tc>
                <a:tc>
                  <a:txBody>
                    <a:bodyPr/>
                    <a:lstStyle/>
                    <a:p>
                      <a:r>
                        <a:rPr lang="en-GB" sz="1600" b="1" dirty="0">
                          <a:effectLst/>
                          <a:latin typeface="Calibri" panose="020F0502020204030204" pitchFamily="34" charset="0"/>
                          <a:ea typeface="Calibri" panose="020F0502020204030204" pitchFamily="34" charset="0"/>
                        </a:rPr>
                        <a:t>MLI Topic 1: </a:t>
                      </a:r>
                    </a:p>
                    <a:p>
                      <a:r>
                        <a:rPr lang="en-GB" sz="1600" b="1" dirty="0">
                          <a:effectLst/>
                          <a:latin typeface="Calibri" panose="020F0502020204030204" pitchFamily="34" charset="0"/>
                          <a:ea typeface="Calibri" panose="020F0502020204030204" pitchFamily="34" charset="0"/>
                        </a:rPr>
                        <a:t>Critical Understanding </a:t>
                      </a:r>
                      <a:endParaRPr lang="en-GB"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effectLst/>
                          <a:latin typeface="Calibri" panose="020F0502020204030204" pitchFamily="34" charset="0"/>
                          <a:ea typeface="Calibri" panose="020F0502020204030204" pitchFamily="34" charset="0"/>
                        </a:rPr>
                        <a:t>MLI Topic 2: </a:t>
                      </a:r>
                    </a:p>
                    <a:p>
                      <a:r>
                        <a:rPr lang="en-GB" sz="1600" b="1" spc="25" dirty="0">
                          <a:solidFill>
                            <a:schemeClr val="bg1"/>
                          </a:solidFill>
                          <a:effectLst/>
                          <a:latin typeface="Calibri" panose="020F0502020204030204" pitchFamily="34" charset="0"/>
                          <a:ea typeface="Calibri" panose="020F0502020204030204" pitchFamily="34" charset="0"/>
                        </a:rPr>
                        <a:t>Creative Participation</a:t>
                      </a:r>
                      <a:endParaRPr lang="en-GB"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effectLst/>
                          <a:latin typeface="Calibri" panose="020F0502020204030204" pitchFamily="34" charset="0"/>
                          <a:ea typeface="Calibri" panose="020F0502020204030204" pitchFamily="34" charset="0"/>
                        </a:rPr>
                        <a:t>MLI Topic 3: </a:t>
                      </a:r>
                    </a:p>
                    <a:p>
                      <a:r>
                        <a:rPr lang="en-GB" sz="1600" b="1" spc="25" dirty="0">
                          <a:solidFill>
                            <a:schemeClr val="bg1"/>
                          </a:solidFill>
                          <a:effectLst/>
                          <a:latin typeface="Calibri" panose="020F0502020204030204" pitchFamily="34" charset="0"/>
                          <a:ea typeface="Calibri" panose="020F0502020204030204" pitchFamily="34" charset="0"/>
                        </a:rPr>
                        <a:t>Digital Citizenship </a:t>
                      </a:r>
                      <a:endParaRPr lang="en-GB" sz="1600" b="1" dirty="0">
                        <a:solidFill>
                          <a:schemeClr val="bg1"/>
                        </a:solidFill>
                      </a:endParaRPr>
                    </a:p>
                  </a:txBody>
                  <a:tcPr/>
                </a:tc>
                <a:extLst>
                  <a:ext uri="{0D108BD9-81ED-4DB2-BD59-A6C34878D82A}">
                    <a16:rowId xmlns:a16="http://schemas.microsoft.com/office/drawing/2014/main" val="37921540"/>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Effectively search for, find, navigate, and use media content and services.</a:t>
                      </a:r>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3845190584"/>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Make informed choices about the value and protection of personal data, while using media content and services.</a:t>
                      </a:r>
                    </a:p>
                  </a:txBody>
                  <a:tcPr/>
                </a:tc>
                <a:tc>
                  <a:txBody>
                    <a:bodyPr/>
                    <a:lstStyle/>
                    <a:p>
                      <a:endParaRPr lang="en-GB" sz="1400" dirty="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1579898851"/>
                  </a:ext>
                </a:extLst>
              </a:tr>
              <a:tr h="370840">
                <a:tc>
                  <a:txBody>
                    <a:bodyPr/>
                    <a:lstStyle/>
                    <a:p>
                      <a:pPr marL="0" lvl="0" indent="0">
                        <a:buFont typeface="Arial" panose="020B0604020202020204" pitchFamily="34" charset="0"/>
                        <a:buNone/>
                      </a:pPr>
                      <a:r>
                        <a:rPr lang="en-GB" sz="1400" b="0" kern="1200" dirty="0">
                          <a:solidFill>
                            <a:schemeClr val="tx1"/>
                          </a:solidFill>
                          <a:effectLst/>
                          <a:latin typeface="+mn-lt"/>
                          <a:ea typeface="+mn-ea"/>
                          <a:cs typeface="+mn-cs"/>
                        </a:rPr>
                        <a:t>Recognise how the infrastructure of the internet can influence media choices, patterns of behaviour and diversity of content/views.</a:t>
                      </a:r>
                    </a:p>
                  </a:txBody>
                  <a:tcPr/>
                </a:tc>
                <a:tc>
                  <a:txBody>
                    <a:bodyPr/>
                    <a:lstStyle/>
                    <a:p>
                      <a:endParaRPr lang="en-GB" sz="1400"/>
                    </a:p>
                  </a:txBody>
                  <a:tcPr/>
                </a:tc>
                <a:tc>
                  <a:txBody>
                    <a:bodyPr/>
                    <a:lstStyle/>
                    <a:p>
                      <a:endParaRPr lang="en-GB" sz="1400" dirty="0"/>
                    </a:p>
                  </a:txBody>
                  <a:tcPr/>
                </a:tc>
                <a:tc>
                  <a:txBody>
                    <a:bodyPr/>
                    <a:lstStyle/>
                    <a:p>
                      <a:endParaRPr lang="en-GB" sz="1400"/>
                    </a:p>
                  </a:txBody>
                  <a:tcPr/>
                </a:tc>
                <a:extLst>
                  <a:ext uri="{0D108BD9-81ED-4DB2-BD59-A6C34878D82A}">
                    <a16:rowId xmlns:a16="http://schemas.microsoft.com/office/drawing/2014/main" val="2681971210"/>
                  </a:ext>
                </a:extLst>
              </a:tr>
              <a:tr h="370840">
                <a:tc>
                  <a:txBody>
                    <a:bodyPr/>
                    <a:lstStyle/>
                    <a:p>
                      <a:pPr marL="0" marR="0" lvl="0" indent="0" algn="l" defTabSz="914400" rtl="0" eaLnBrk="1" fontAlgn="auto" latinLnBrk="0" hangingPunct="1">
                        <a:lnSpc>
                          <a:spcPct val="115000"/>
                        </a:lnSpc>
                        <a:spcBef>
                          <a:spcPts val="0"/>
                        </a:spcBef>
                        <a:spcAft>
                          <a:spcPts val="0"/>
                        </a:spcAft>
                        <a:buClrTx/>
                        <a:buSzTx/>
                        <a:buFont typeface="Symbol" panose="05050102010706020507" pitchFamily="18" charset="2"/>
                        <a:buNone/>
                        <a:tabLst/>
                        <a:defRPr/>
                      </a:pPr>
                      <a:r>
                        <a:rPr lang="en-GB" sz="1400" b="0" kern="1200" dirty="0">
                          <a:solidFill>
                            <a:schemeClr val="tx1"/>
                          </a:solidFill>
                          <a:effectLst/>
                          <a:latin typeface="+mn-lt"/>
                          <a:ea typeface="+mn-ea"/>
                          <a:cs typeface="+mn-cs"/>
                        </a:rPr>
                        <a:t>Recognise and understand the potential benefit and possible risks linked with emerging technology.</a:t>
                      </a:r>
                      <a:endParaRPr lang="en-GB" sz="1400" b="0" dirty="0">
                        <a:effectLst/>
                      </a:endParaRPr>
                    </a:p>
                  </a:txBody>
                  <a:tcPr/>
                </a:tc>
                <a:tc>
                  <a:txBody>
                    <a:bodyPr/>
                    <a:lstStyle/>
                    <a:p>
                      <a:endParaRPr lang="en-GB" sz="140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23206178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effectLst/>
                          <a:latin typeface="+mn-lt"/>
                          <a:ea typeface="+mn-ea"/>
                          <a:cs typeface="+mn-cs"/>
                        </a:rPr>
                        <a:t>Transact online in a safe and secure manner.</a:t>
                      </a:r>
                      <a:endParaRPr lang="en-GB" sz="1400" b="0" dirty="0">
                        <a:effectLst/>
                      </a:endParaRPr>
                    </a:p>
                  </a:txBody>
                  <a:tcPr/>
                </a:tc>
                <a:tc>
                  <a:txBody>
                    <a:bodyPr/>
                    <a:lstStyle/>
                    <a:p>
                      <a:endParaRPr lang="en-GB" sz="140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11322890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dirty="0">
                        <a:effectLst/>
                      </a:endParaRPr>
                    </a:p>
                  </a:txBody>
                  <a:tcPr/>
                </a:tc>
                <a:tc>
                  <a:txBody>
                    <a:bodyPr/>
                    <a:lstStyle/>
                    <a:p>
                      <a:endParaRPr lang="en-GB" sz="140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val="2224847022"/>
                  </a:ext>
                </a:extLst>
              </a:tr>
            </a:tbl>
          </a:graphicData>
        </a:graphic>
      </p:graphicFrame>
      <p:pic>
        <p:nvPicPr>
          <p:cNvPr id="25" name="Graphic 24" descr="Checkmark with solid fill">
            <a:extLst>
              <a:ext uri="{FF2B5EF4-FFF2-40B4-BE49-F238E27FC236}">
                <a16:creationId xmlns:a16="http://schemas.microsoft.com/office/drawing/2014/main" id="{E1C05315-D20A-AC79-CFB4-56140296A7C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1" y="2511650"/>
            <a:ext cx="355121" cy="355121"/>
          </a:xfrm>
          <a:prstGeom prst="rect">
            <a:avLst/>
          </a:prstGeom>
        </p:spPr>
      </p:pic>
      <p:pic>
        <p:nvPicPr>
          <p:cNvPr id="26" name="Graphic 25" descr="Checkmark with solid fill">
            <a:extLst>
              <a:ext uri="{FF2B5EF4-FFF2-40B4-BE49-F238E27FC236}">
                <a16:creationId xmlns:a16="http://schemas.microsoft.com/office/drawing/2014/main" id="{CC549553-70D9-A619-8B55-96A08D270DB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22023" y="2907538"/>
            <a:ext cx="355121" cy="355121"/>
          </a:xfrm>
          <a:prstGeom prst="rect">
            <a:avLst/>
          </a:prstGeom>
        </p:spPr>
      </p:pic>
      <p:pic>
        <p:nvPicPr>
          <p:cNvPr id="27" name="Graphic 26" descr="Checkmark with solid fill">
            <a:extLst>
              <a:ext uri="{FF2B5EF4-FFF2-40B4-BE49-F238E27FC236}">
                <a16:creationId xmlns:a16="http://schemas.microsoft.com/office/drawing/2014/main" id="{6B8D0012-A8C5-DC93-1BFE-9E84436301F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22022" y="3457307"/>
            <a:ext cx="355121" cy="355121"/>
          </a:xfrm>
          <a:prstGeom prst="rect">
            <a:avLst/>
          </a:prstGeom>
        </p:spPr>
      </p:pic>
      <p:pic>
        <p:nvPicPr>
          <p:cNvPr id="28" name="Graphic 27" descr="Checkmark with solid fill">
            <a:extLst>
              <a:ext uri="{FF2B5EF4-FFF2-40B4-BE49-F238E27FC236}">
                <a16:creationId xmlns:a16="http://schemas.microsoft.com/office/drawing/2014/main" id="{E1DF925E-681C-5A6B-E73B-70C9DCF918C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22021" y="3990854"/>
            <a:ext cx="355121" cy="355121"/>
          </a:xfrm>
          <a:prstGeom prst="rect">
            <a:avLst/>
          </a:prstGeom>
        </p:spPr>
      </p:pic>
      <p:pic>
        <p:nvPicPr>
          <p:cNvPr id="29" name="Graphic 28" descr="Checkmark with solid fill">
            <a:extLst>
              <a:ext uri="{FF2B5EF4-FFF2-40B4-BE49-F238E27FC236}">
                <a16:creationId xmlns:a16="http://schemas.microsoft.com/office/drawing/2014/main" id="{B62CAC1B-834D-B7A8-FA36-9EA718CE19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0801" y="4408989"/>
            <a:ext cx="355121" cy="355121"/>
          </a:xfrm>
          <a:prstGeom prst="rect">
            <a:avLst/>
          </a:prstGeom>
        </p:spPr>
      </p:pic>
      <p:pic>
        <p:nvPicPr>
          <p:cNvPr id="2" name="Graphic 1" descr="Checkmark with solid fill">
            <a:extLst>
              <a:ext uri="{FF2B5EF4-FFF2-40B4-BE49-F238E27FC236}">
                <a16:creationId xmlns:a16="http://schemas.microsoft.com/office/drawing/2014/main" id="{72CF38E0-B4CE-AB20-4480-3E6CE43F3B7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73738" y="2483524"/>
            <a:ext cx="355121" cy="355121"/>
          </a:xfrm>
          <a:prstGeom prst="rect">
            <a:avLst/>
          </a:prstGeom>
        </p:spPr>
      </p:pic>
      <p:pic>
        <p:nvPicPr>
          <p:cNvPr id="3" name="Graphic 2" descr="Checkmark with solid fill">
            <a:extLst>
              <a:ext uri="{FF2B5EF4-FFF2-40B4-BE49-F238E27FC236}">
                <a16:creationId xmlns:a16="http://schemas.microsoft.com/office/drawing/2014/main" id="{35FB69F6-7B0D-4BD4-FD16-1302F06FC72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73737" y="2936673"/>
            <a:ext cx="355121" cy="355121"/>
          </a:xfrm>
          <a:prstGeom prst="rect">
            <a:avLst/>
          </a:prstGeom>
        </p:spPr>
      </p:pic>
      <p:pic>
        <p:nvPicPr>
          <p:cNvPr id="6" name="Graphic 5" descr="Checkmark with solid fill">
            <a:extLst>
              <a:ext uri="{FF2B5EF4-FFF2-40B4-BE49-F238E27FC236}">
                <a16:creationId xmlns:a16="http://schemas.microsoft.com/office/drawing/2014/main" id="{5A5CA1AA-4F73-1EBA-FCBF-88AC0011E4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73736" y="3457307"/>
            <a:ext cx="355121" cy="355121"/>
          </a:xfrm>
          <a:prstGeom prst="rect">
            <a:avLst/>
          </a:prstGeom>
        </p:spPr>
      </p:pic>
      <p:pic>
        <p:nvPicPr>
          <p:cNvPr id="9" name="Graphic 8" descr="Checkmark with solid fill">
            <a:extLst>
              <a:ext uri="{FF2B5EF4-FFF2-40B4-BE49-F238E27FC236}">
                <a16:creationId xmlns:a16="http://schemas.microsoft.com/office/drawing/2014/main" id="{D5FE2067-6B12-4358-71CC-519B9FD95D4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73736" y="3993856"/>
            <a:ext cx="355121" cy="355121"/>
          </a:xfrm>
          <a:prstGeom prst="rect">
            <a:avLst/>
          </a:prstGeom>
        </p:spPr>
      </p:pic>
      <p:pic>
        <p:nvPicPr>
          <p:cNvPr id="11" name="Graphic 10" descr="Checkmark with solid fill">
            <a:extLst>
              <a:ext uri="{FF2B5EF4-FFF2-40B4-BE49-F238E27FC236}">
                <a16:creationId xmlns:a16="http://schemas.microsoft.com/office/drawing/2014/main" id="{E7B7F833-62F5-EFEA-4161-587AD7A3B8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44966" y="2936674"/>
            <a:ext cx="355121" cy="355121"/>
          </a:xfrm>
          <a:prstGeom prst="rect">
            <a:avLst/>
          </a:prstGeom>
        </p:spPr>
      </p:pic>
      <p:pic>
        <p:nvPicPr>
          <p:cNvPr id="12" name="Graphic 11" descr="Checkmark with solid fill">
            <a:extLst>
              <a:ext uri="{FF2B5EF4-FFF2-40B4-BE49-F238E27FC236}">
                <a16:creationId xmlns:a16="http://schemas.microsoft.com/office/drawing/2014/main" id="{5F8D2706-EA26-5157-CB40-6D0EDF4530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44966" y="3437902"/>
            <a:ext cx="355121" cy="355121"/>
          </a:xfrm>
          <a:prstGeom prst="rect">
            <a:avLst/>
          </a:prstGeom>
        </p:spPr>
      </p:pic>
      <p:pic>
        <p:nvPicPr>
          <p:cNvPr id="13" name="Graphic 12" descr="Checkmark with solid fill">
            <a:extLst>
              <a:ext uri="{FF2B5EF4-FFF2-40B4-BE49-F238E27FC236}">
                <a16:creationId xmlns:a16="http://schemas.microsoft.com/office/drawing/2014/main" id="{C411DF17-74AC-0CDC-2470-B69EE154F20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44966" y="4014267"/>
            <a:ext cx="355121" cy="355121"/>
          </a:xfrm>
          <a:prstGeom prst="rect">
            <a:avLst/>
          </a:prstGeom>
        </p:spPr>
      </p:pic>
    </p:spTree>
    <p:extLst>
      <p:ext uri="{BB962C8B-B14F-4D97-AF65-F5344CB8AC3E}">
        <p14:creationId xmlns:p14="http://schemas.microsoft.com/office/powerpoint/2010/main" val="784181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304673A7-D0A5-48E8-ACBF-555747674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416205" cy="1413712"/>
          </a:xfrm>
          <a:prstGeom prst="rect">
            <a:avLst/>
          </a:prstGeom>
        </p:spPr>
      </p:pic>
      <p:graphicFrame>
        <p:nvGraphicFramePr>
          <p:cNvPr id="10" name="Table 10">
            <a:extLst>
              <a:ext uri="{FF2B5EF4-FFF2-40B4-BE49-F238E27FC236}">
                <a16:creationId xmlns:a16="http://schemas.microsoft.com/office/drawing/2014/main" id="{D0D84D41-CC35-4EEE-A03C-E086490A42BA}"/>
              </a:ext>
            </a:extLst>
          </p:cNvPr>
          <p:cNvGraphicFramePr>
            <a:graphicFrameLocks noGrp="1"/>
          </p:cNvGraphicFramePr>
          <p:nvPr>
            <p:extLst>
              <p:ext uri="{D42A27DB-BD31-4B8C-83A1-F6EECF244321}">
                <p14:modId xmlns:p14="http://schemas.microsoft.com/office/powerpoint/2010/main" val="1127696798"/>
              </p:ext>
            </p:extLst>
          </p:nvPr>
        </p:nvGraphicFramePr>
        <p:xfrm>
          <a:off x="708102" y="1681139"/>
          <a:ext cx="10747777" cy="4569968"/>
        </p:xfrm>
        <a:graphic>
          <a:graphicData uri="http://schemas.openxmlformats.org/drawingml/2006/table">
            <a:tbl>
              <a:tblPr firstRow="1" bandRow="1">
                <a:tableStyleId>{073A0DAA-6AF3-43AB-8588-CEC1D06C72B9}</a:tableStyleId>
              </a:tblPr>
              <a:tblGrid>
                <a:gridCol w="8539415">
                  <a:extLst>
                    <a:ext uri="{9D8B030D-6E8A-4147-A177-3AD203B41FA5}">
                      <a16:colId xmlns:a16="http://schemas.microsoft.com/office/drawing/2014/main" val="3112337894"/>
                    </a:ext>
                  </a:extLst>
                </a:gridCol>
                <a:gridCol w="2208362">
                  <a:extLst>
                    <a:ext uri="{9D8B030D-6E8A-4147-A177-3AD203B41FA5}">
                      <a16:colId xmlns:a16="http://schemas.microsoft.com/office/drawing/2014/main" val="3331778829"/>
                    </a:ext>
                  </a:extLst>
                </a:gridCol>
              </a:tblGrid>
              <a:tr h="370840">
                <a:tc>
                  <a:txBody>
                    <a:bodyPr/>
                    <a:lstStyle/>
                    <a:p>
                      <a:r>
                        <a:rPr lang="en-US" sz="1800" dirty="0"/>
                        <a:t>2023 Activities</a:t>
                      </a:r>
                      <a:endParaRPr lang="en-GB" sz="1800" dirty="0"/>
                    </a:p>
                  </a:txBody>
                  <a:tcPr/>
                </a:tc>
                <a:tc>
                  <a:txBody>
                    <a:bodyPr/>
                    <a:lstStyle/>
                    <a:p>
                      <a:r>
                        <a:rPr lang="en-US" sz="1800" dirty="0"/>
                        <a:t>Deadlines</a:t>
                      </a:r>
                      <a:endParaRPr lang="en-GB" sz="1800" dirty="0"/>
                    </a:p>
                  </a:txBody>
                  <a:tcPr/>
                </a:tc>
                <a:extLst>
                  <a:ext uri="{0D108BD9-81ED-4DB2-BD59-A6C34878D82A}">
                    <a16:rowId xmlns:a16="http://schemas.microsoft.com/office/drawing/2014/main" val="1304381722"/>
                  </a:ext>
                </a:extLst>
              </a:tr>
              <a:tr h="370840">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Manage all MLI member communications.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Ongoing</a:t>
                      </a:r>
                      <a:endParaRPr lang="en-GB" sz="1800" dirty="0"/>
                    </a:p>
                  </a:txBody>
                  <a:tcPr/>
                </a:tc>
                <a:extLst>
                  <a:ext uri="{0D108BD9-81ED-4DB2-BD59-A6C34878D82A}">
                    <a16:rowId xmlns:a16="http://schemas.microsoft.com/office/drawing/2014/main" val="4046270217"/>
                  </a:ext>
                </a:extLst>
              </a:tr>
              <a:tr h="370840">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Create and distribute a monthly newsletter.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Monthly</a:t>
                      </a:r>
                    </a:p>
                  </a:txBody>
                  <a:tcPr/>
                </a:tc>
                <a:extLst>
                  <a:ext uri="{0D108BD9-81ED-4DB2-BD59-A6C34878D82A}">
                    <a16:rowId xmlns:a16="http://schemas.microsoft.com/office/drawing/2014/main" val="1727571491"/>
                  </a:ext>
                </a:extLst>
              </a:tr>
              <a:tr h="370840">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Develop and deliver a webinar on Careers in Media under the Creative Participation topic.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Q2</a:t>
                      </a:r>
                      <a:endParaRPr lang="en-GB" sz="1800" dirty="0"/>
                    </a:p>
                  </a:txBody>
                  <a:tcPr/>
                </a:tc>
                <a:extLst>
                  <a:ext uri="{0D108BD9-81ED-4DB2-BD59-A6C34878D82A}">
                    <a16:rowId xmlns:a16="http://schemas.microsoft.com/office/drawing/2014/main" val="2796240160"/>
                  </a:ext>
                </a:extLst>
              </a:tr>
              <a:tr h="370840">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Develop and deliver a webinar aligned to the Digital Citizenship topic.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Q3</a:t>
                      </a:r>
                      <a:endParaRPr lang="en-GB" sz="1800" dirty="0"/>
                    </a:p>
                  </a:txBody>
                  <a:tcPr/>
                </a:tc>
                <a:extLst>
                  <a:ext uri="{0D108BD9-81ED-4DB2-BD59-A6C34878D82A}">
                    <a16:rowId xmlns:a16="http://schemas.microsoft.com/office/drawing/2014/main" val="3634187712"/>
                  </a:ext>
                </a:extLst>
              </a:tr>
              <a:tr h="370840">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Develop and deliver an in-person event aligned to the topic of Critical Understanding which would coincide with the launch the Be Media Smart Week.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Q4</a:t>
                      </a:r>
                      <a:endParaRPr lang="en-GB" sz="1800" dirty="0"/>
                    </a:p>
                  </a:txBody>
                  <a:tcPr/>
                </a:tc>
                <a:extLst>
                  <a:ext uri="{0D108BD9-81ED-4DB2-BD59-A6C34878D82A}">
                    <a16:rowId xmlns:a16="http://schemas.microsoft.com/office/drawing/2014/main" val="2051023445"/>
                  </a:ext>
                </a:extLst>
              </a:tr>
              <a:tr h="373326">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Deliver the MLI annual conference.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Q4</a:t>
                      </a:r>
                      <a:endParaRPr lang="en-GB" sz="1800" dirty="0"/>
                    </a:p>
                  </a:txBody>
                  <a:tcPr/>
                </a:tc>
                <a:extLst>
                  <a:ext uri="{0D108BD9-81ED-4DB2-BD59-A6C34878D82A}">
                    <a16:rowId xmlns:a16="http://schemas.microsoft.com/office/drawing/2014/main" val="495759609"/>
                  </a:ext>
                </a:extLst>
              </a:tr>
              <a:tr h="370840">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Manage the medialiteracyireland.ie and bemediasmart.ie websites.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a:t>Ongoing</a:t>
                      </a:r>
                      <a:endParaRPr lang="en-GB" sz="1800" dirty="0"/>
                    </a:p>
                  </a:txBody>
                  <a:tcPr/>
                </a:tc>
                <a:extLst>
                  <a:ext uri="{0D108BD9-81ED-4DB2-BD59-A6C34878D82A}">
                    <a16:rowId xmlns:a16="http://schemas.microsoft.com/office/drawing/2014/main" val="660463282"/>
                  </a:ext>
                </a:extLst>
              </a:tr>
              <a:tr h="370840">
                <a:tc>
                  <a:txBody>
                    <a:bodyPr/>
                    <a:lstStyle/>
                    <a:p>
                      <a:pPr marL="0" lvl="0" indent="0">
                        <a:lnSpc>
                          <a:spcPct val="115000"/>
                        </a:lnSpc>
                        <a:spcAft>
                          <a:spcPts val="1000"/>
                        </a:spcAft>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Manage MLI social media accounts.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Ongoing</a:t>
                      </a:r>
                      <a:endParaRPr lang="en-GB" sz="1800" dirty="0"/>
                    </a:p>
                  </a:txBody>
                  <a:tcPr/>
                </a:tc>
                <a:extLst>
                  <a:ext uri="{0D108BD9-81ED-4DB2-BD59-A6C34878D82A}">
                    <a16:rowId xmlns:a16="http://schemas.microsoft.com/office/drawing/2014/main" val="2264602569"/>
                  </a:ext>
                </a:extLst>
              </a:tr>
              <a:tr h="370840">
                <a:tc>
                  <a:txBody>
                    <a:bodyPr/>
                    <a:lstStyle/>
                    <a:p>
                      <a:pPr marL="0" marR="0" lvl="0" indent="0" algn="l" defTabSz="914400" rtl="0" eaLnBrk="1" fontAlgn="auto" latinLnBrk="0" hangingPunct="1">
                        <a:lnSpc>
                          <a:spcPct val="115000"/>
                        </a:lnSpc>
                        <a:spcBef>
                          <a:spcPts val="0"/>
                        </a:spcBef>
                        <a:spcAft>
                          <a:spcPts val="1000"/>
                        </a:spcAft>
                        <a:buClrTx/>
                        <a:buSzTx/>
                        <a:buFont typeface="Symbol" panose="05050102010706020507" pitchFamily="18" charset="2"/>
                        <a:buNone/>
                        <a:tabLst/>
                        <a:defRPr/>
                      </a:pPr>
                      <a:r>
                        <a:rPr lang="en-US" sz="1800" kern="1200" dirty="0">
                          <a:solidFill>
                            <a:schemeClr val="dk1"/>
                          </a:solidFill>
                          <a:effectLst/>
                          <a:latin typeface="+mn-lt"/>
                          <a:ea typeface="+mn-ea"/>
                          <a:cs typeface="+mn-cs"/>
                        </a:rPr>
                        <a:t>Plan for MLI annual conference in November.</a:t>
                      </a:r>
                      <a:endParaRPr lang="en-GB"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Q2 &amp; Q3</a:t>
                      </a:r>
                      <a:endParaRPr lang="en-GB" sz="1800" dirty="0"/>
                    </a:p>
                  </a:txBody>
                  <a:tcPr/>
                </a:tc>
                <a:extLst>
                  <a:ext uri="{0D108BD9-81ED-4DB2-BD59-A6C34878D82A}">
                    <a16:rowId xmlns:a16="http://schemas.microsoft.com/office/drawing/2014/main" val="689310241"/>
                  </a:ext>
                </a:extLst>
              </a:tr>
              <a:tr h="370840">
                <a:tc>
                  <a:txBody>
                    <a:bodyPr/>
                    <a:lstStyle/>
                    <a:p>
                      <a:pPr marL="0" marR="0" lvl="0" indent="0" algn="l" defTabSz="914400" rtl="0" eaLnBrk="1" fontAlgn="auto" latinLnBrk="0" hangingPunct="1">
                        <a:lnSpc>
                          <a:spcPct val="115000"/>
                        </a:lnSpc>
                        <a:spcBef>
                          <a:spcPts val="0"/>
                        </a:spcBef>
                        <a:spcAft>
                          <a:spcPts val="1000"/>
                        </a:spcAft>
                        <a:buClrTx/>
                        <a:buSzTx/>
                        <a:buFont typeface="Symbol" panose="05050102010706020507" pitchFamily="18" charset="2"/>
                        <a:buNone/>
                        <a:tabLst/>
                        <a:defRPr/>
                      </a:pPr>
                      <a:r>
                        <a:rPr lang="en-US" sz="1800" kern="1200" dirty="0">
                          <a:solidFill>
                            <a:schemeClr val="dk1"/>
                          </a:solidFill>
                          <a:effectLst/>
                          <a:latin typeface="+mn-lt"/>
                          <a:ea typeface="+mn-ea"/>
                          <a:cs typeface="+mn-cs"/>
                        </a:rPr>
                        <a:t>Deliver MLI annual conference in November.</a:t>
                      </a:r>
                      <a:endParaRPr lang="en-GB"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Q4</a:t>
                      </a:r>
                      <a:endParaRPr lang="en-GB" sz="1800" dirty="0"/>
                    </a:p>
                  </a:txBody>
                  <a:tcPr/>
                </a:tc>
                <a:extLst>
                  <a:ext uri="{0D108BD9-81ED-4DB2-BD59-A6C34878D82A}">
                    <a16:rowId xmlns:a16="http://schemas.microsoft.com/office/drawing/2014/main" val="1799649230"/>
                  </a:ext>
                </a:extLst>
              </a:tr>
            </a:tbl>
          </a:graphicData>
        </a:graphic>
      </p:graphicFrame>
      <p:sp>
        <p:nvSpPr>
          <p:cNvPr id="3" name="TextBox 2">
            <a:extLst>
              <a:ext uri="{FF2B5EF4-FFF2-40B4-BE49-F238E27FC236}">
                <a16:creationId xmlns:a16="http://schemas.microsoft.com/office/drawing/2014/main" id="{D0C6B9B2-3979-6DB2-D39D-2BE0C666E85B}"/>
              </a:ext>
            </a:extLst>
          </p:cNvPr>
          <p:cNvSpPr txBox="1"/>
          <p:nvPr/>
        </p:nvSpPr>
        <p:spPr>
          <a:xfrm>
            <a:off x="3231653" y="706857"/>
            <a:ext cx="6541748" cy="461665"/>
          </a:xfrm>
          <a:prstGeom prst="rect">
            <a:avLst/>
          </a:prstGeom>
          <a:noFill/>
        </p:spPr>
        <p:txBody>
          <a:bodyPr wrap="square" rtlCol="0">
            <a:spAutoFit/>
          </a:bodyPr>
          <a:lstStyle/>
          <a:p>
            <a:r>
              <a:rPr lang="en-US" sz="2400" b="1" dirty="0">
                <a:latin typeface="Candara" panose="020E0502030303020204" pitchFamily="34" charset="0"/>
              </a:rPr>
              <a:t>Communication Workstream Tasks for 2023</a:t>
            </a:r>
            <a:endParaRPr lang="en-GB" sz="2400" b="1" dirty="0">
              <a:latin typeface="Candara" panose="020E0502030303020204" pitchFamily="34" charset="0"/>
            </a:endParaRPr>
          </a:p>
        </p:txBody>
      </p:sp>
    </p:spTree>
    <p:extLst>
      <p:ext uri="{BB962C8B-B14F-4D97-AF65-F5344CB8AC3E}">
        <p14:creationId xmlns:p14="http://schemas.microsoft.com/office/powerpoint/2010/main" val="946641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304673A7-D0A5-48E8-ACBF-555747674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416205" cy="1413712"/>
          </a:xfrm>
          <a:prstGeom prst="rect">
            <a:avLst/>
          </a:prstGeom>
        </p:spPr>
      </p:pic>
      <p:graphicFrame>
        <p:nvGraphicFramePr>
          <p:cNvPr id="10" name="Table 10">
            <a:extLst>
              <a:ext uri="{FF2B5EF4-FFF2-40B4-BE49-F238E27FC236}">
                <a16:creationId xmlns:a16="http://schemas.microsoft.com/office/drawing/2014/main" id="{D0D84D41-CC35-4EEE-A03C-E086490A42BA}"/>
              </a:ext>
            </a:extLst>
          </p:cNvPr>
          <p:cNvGraphicFramePr>
            <a:graphicFrameLocks noGrp="1"/>
          </p:cNvGraphicFramePr>
          <p:nvPr>
            <p:extLst>
              <p:ext uri="{D42A27DB-BD31-4B8C-83A1-F6EECF244321}">
                <p14:modId xmlns:p14="http://schemas.microsoft.com/office/powerpoint/2010/main" val="2522399647"/>
              </p:ext>
            </p:extLst>
          </p:nvPr>
        </p:nvGraphicFramePr>
        <p:xfrm>
          <a:off x="707367" y="1682151"/>
          <a:ext cx="10765765" cy="3836174"/>
        </p:xfrm>
        <a:graphic>
          <a:graphicData uri="http://schemas.openxmlformats.org/drawingml/2006/table">
            <a:tbl>
              <a:tblPr firstRow="1" bandRow="1">
                <a:tableStyleId>{073A0DAA-6AF3-43AB-8588-CEC1D06C72B9}</a:tableStyleId>
              </a:tblPr>
              <a:tblGrid>
                <a:gridCol w="8522897">
                  <a:extLst>
                    <a:ext uri="{9D8B030D-6E8A-4147-A177-3AD203B41FA5}">
                      <a16:colId xmlns:a16="http://schemas.microsoft.com/office/drawing/2014/main" val="3112337894"/>
                    </a:ext>
                  </a:extLst>
                </a:gridCol>
                <a:gridCol w="2242868">
                  <a:extLst>
                    <a:ext uri="{9D8B030D-6E8A-4147-A177-3AD203B41FA5}">
                      <a16:colId xmlns:a16="http://schemas.microsoft.com/office/drawing/2014/main" val="3331778829"/>
                    </a:ext>
                  </a:extLst>
                </a:gridCol>
              </a:tblGrid>
              <a:tr h="380800">
                <a:tc>
                  <a:txBody>
                    <a:bodyPr/>
                    <a:lstStyle/>
                    <a:p>
                      <a:r>
                        <a:rPr lang="en-US" sz="1800" dirty="0"/>
                        <a:t>2023 Activities</a:t>
                      </a:r>
                      <a:endParaRPr lang="en-GB" sz="1800" dirty="0"/>
                    </a:p>
                  </a:txBody>
                  <a:tcPr/>
                </a:tc>
                <a:tc>
                  <a:txBody>
                    <a:bodyPr/>
                    <a:lstStyle/>
                    <a:p>
                      <a:r>
                        <a:rPr lang="en-US" sz="1800" dirty="0"/>
                        <a:t>Deadlines</a:t>
                      </a:r>
                      <a:endParaRPr lang="en-GB" sz="1800" dirty="0"/>
                    </a:p>
                  </a:txBody>
                  <a:tcPr/>
                </a:tc>
                <a:extLst>
                  <a:ext uri="{0D108BD9-81ED-4DB2-BD59-A6C34878D82A}">
                    <a16:rowId xmlns:a16="http://schemas.microsoft.com/office/drawing/2014/main" val="1304381722"/>
                  </a:ext>
                </a:extLst>
              </a:tr>
              <a:tr h="722737">
                <a:tc>
                  <a:txBody>
                    <a:bodyPr/>
                    <a:lstStyle/>
                    <a:p>
                      <a:pPr marL="0" marR="0" lvl="0" indent="0" algn="l" defTabSz="914400" rtl="0" eaLnBrk="1" fontAlgn="auto" latinLnBrk="0" hangingPunct="1">
                        <a:lnSpc>
                          <a:spcPct val="115000"/>
                        </a:lnSpc>
                        <a:spcBef>
                          <a:spcPts val="0"/>
                        </a:spcBef>
                        <a:spcAft>
                          <a:spcPts val="0"/>
                        </a:spcAft>
                        <a:buClrTx/>
                        <a:buSzTx/>
                        <a:buFont typeface="Symbol" panose="05050102010706020507" pitchFamily="18" charset="2"/>
                        <a:buNone/>
                        <a:tabLst/>
                        <a:defRPr/>
                      </a:pPr>
                      <a:r>
                        <a:rPr lang="en-GB" sz="1800" dirty="0">
                          <a:effectLst/>
                          <a:latin typeface="Calibri" panose="020F0502020204030204" pitchFamily="34" charset="0"/>
                          <a:ea typeface="Calibri" panose="020F0502020204030204" pitchFamily="34" charset="0"/>
                          <a:cs typeface="Calibri" panose="020F0502020204030204" pitchFamily="34" charset="0"/>
                        </a:rPr>
                        <a:t>Respond to requests for information from members, potential partners, journalists and consultation calls etc.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Ongoing</a:t>
                      </a:r>
                      <a:endParaRPr lang="en-GB" sz="1800" dirty="0"/>
                    </a:p>
                    <a:p>
                      <a:endParaRPr lang="en-GB" sz="1800" dirty="0"/>
                    </a:p>
                  </a:txBody>
                  <a:tcPr/>
                </a:tc>
                <a:extLst>
                  <a:ext uri="{0D108BD9-81ED-4DB2-BD59-A6C34878D82A}">
                    <a16:rowId xmlns:a16="http://schemas.microsoft.com/office/drawing/2014/main" val="4096244123"/>
                  </a:ext>
                </a:extLst>
              </a:tr>
              <a:tr h="414712">
                <a:tc>
                  <a:txBody>
                    <a:bodyPr/>
                    <a:lstStyle/>
                    <a:p>
                      <a:pPr marL="0" lvl="0" indent="0">
                        <a:lnSpc>
                          <a:spcPct val="115000"/>
                        </a:lnSpc>
                        <a:buFont typeface="Symbol" panose="05050102010706020507" pitchFamily="18" charset="2"/>
                        <a:buNone/>
                      </a:pPr>
                      <a:r>
                        <a:rPr lang="en-US" sz="1800" kern="1200" dirty="0">
                          <a:solidFill>
                            <a:schemeClr val="dk1"/>
                          </a:solidFill>
                          <a:effectLst/>
                          <a:latin typeface="+mn-lt"/>
                          <a:ea typeface="+mn-ea"/>
                          <a:cs typeface="+mn-cs"/>
                        </a:rPr>
                        <a:t>Continue to seek out strategic partnerships and memberships.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Ongoing</a:t>
                      </a:r>
                      <a:endParaRPr lang="en-GB" sz="1800" dirty="0"/>
                    </a:p>
                  </a:txBody>
                  <a:tcPr/>
                </a:tc>
                <a:extLst>
                  <a:ext uri="{0D108BD9-81ED-4DB2-BD59-A6C34878D82A}">
                    <a16:rowId xmlns:a16="http://schemas.microsoft.com/office/drawing/2014/main" val="4046270217"/>
                  </a:ext>
                </a:extLst>
              </a:tr>
              <a:tr h="398797">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Connect members with opportunities for funding, partnerships and promotion etc.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Monthly</a:t>
                      </a:r>
                    </a:p>
                  </a:txBody>
                  <a:tcPr/>
                </a:tc>
                <a:extLst>
                  <a:ext uri="{0D108BD9-81ED-4DB2-BD59-A6C34878D82A}">
                    <a16:rowId xmlns:a16="http://schemas.microsoft.com/office/drawing/2014/main" val="1727571491"/>
                  </a:ext>
                </a:extLst>
              </a:tr>
              <a:tr h="722737">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Coordinate the Steering Group meetings, the Working Group Panel meeting and specific Working Groups.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End Q2, Q3, Q4</a:t>
                      </a:r>
                      <a:endParaRPr lang="en-GB" sz="1800" dirty="0"/>
                    </a:p>
                  </a:txBody>
                  <a:tcPr/>
                </a:tc>
                <a:extLst>
                  <a:ext uri="{0D108BD9-81ED-4DB2-BD59-A6C34878D82A}">
                    <a16:rowId xmlns:a16="http://schemas.microsoft.com/office/drawing/2014/main" val="2796240160"/>
                  </a:ext>
                </a:extLst>
              </a:tr>
              <a:tr h="398797">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Participate in national and international working groups, seminars, conferences etc.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Ongoing</a:t>
                      </a:r>
                      <a:endParaRPr lang="en-GB" sz="1800" dirty="0"/>
                    </a:p>
                  </a:txBody>
                  <a:tcPr/>
                </a:tc>
                <a:extLst>
                  <a:ext uri="{0D108BD9-81ED-4DB2-BD59-A6C34878D82A}">
                    <a16:rowId xmlns:a16="http://schemas.microsoft.com/office/drawing/2014/main" val="495759609"/>
                  </a:ext>
                </a:extLst>
              </a:tr>
              <a:tr h="398797">
                <a:tc>
                  <a:txBody>
                    <a:bodyPr/>
                    <a:lstStyle/>
                    <a:p>
                      <a:pPr lvl="0"/>
                      <a:r>
                        <a:rPr lang="en-US" sz="1800" kern="1200" dirty="0">
                          <a:solidFill>
                            <a:schemeClr val="dk1"/>
                          </a:solidFill>
                          <a:effectLst/>
                          <a:latin typeface="+mn-lt"/>
                          <a:ea typeface="+mn-ea"/>
                          <a:cs typeface="+mn-cs"/>
                        </a:rPr>
                        <a:t>Manage membership database and encourage use of online membership area.</a:t>
                      </a:r>
                      <a:endParaRPr lang="en-GB" sz="1800" kern="1200" dirty="0">
                        <a:solidFill>
                          <a:schemeClr val="dk1"/>
                        </a:solidFill>
                        <a:effectLst/>
                        <a:latin typeface="+mn-lt"/>
                        <a:ea typeface="+mn-ea"/>
                        <a:cs typeface="+mn-cs"/>
                      </a:endParaRPr>
                    </a:p>
                  </a:txBody>
                  <a:tcPr/>
                </a:tc>
                <a:tc>
                  <a:txBody>
                    <a:bodyPr/>
                    <a:lstStyle/>
                    <a:p>
                      <a:r>
                        <a:rPr lang="en-US" sz="1800"/>
                        <a:t>Ongoing</a:t>
                      </a:r>
                      <a:endParaRPr lang="en-GB" sz="1800" dirty="0"/>
                    </a:p>
                  </a:txBody>
                  <a:tcPr/>
                </a:tc>
                <a:extLst>
                  <a:ext uri="{0D108BD9-81ED-4DB2-BD59-A6C34878D82A}">
                    <a16:rowId xmlns:a16="http://schemas.microsoft.com/office/drawing/2014/main" val="660463282"/>
                  </a:ext>
                </a:extLst>
              </a:tr>
              <a:tr h="398797">
                <a:tc>
                  <a:txBody>
                    <a:bodyPr/>
                    <a:lstStyle/>
                    <a:p>
                      <a:pPr marL="0" marR="0" lvl="0" indent="0" algn="l" defTabSz="914400" rtl="0" eaLnBrk="1" fontAlgn="auto" latinLnBrk="0" hangingPunct="1">
                        <a:lnSpc>
                          <a:spcPct val="115000"/>
                        </a:lnSpc>
                        <a:spcBef>
                          <a:spcPts val="0"/>
                        </a:spcBef>
                        <a:spcAft>
                          <a:spcPts val="1000"/>
                        </a:spcAft>
                        <a:buClrTx/>
                        <a:buSzTx/>
                        <a:buFont typeface="Symbol" panose="05050102010706020507" pitchFamily="18" charset="2"/>
                        <a:buNone/>
                        <a:tabLst/>
                        <a:defRPr/>
                      </a:pPr>
                      <a:r>
                        <a:rPr lang="en-US" sz="1800" kern="1200" dirty="0">
                          <a:solidFill>
                            <a:schemeClr val="dk1"/>
                          </a:solidFill>
                          <a:effectLst/>
                          <a:latin typeface="+mn-lt"/>
                          <a:ea typeface="+mn-ea"/>
                          <a:cs typeface="+mn-cs"/>
                        </a:rPr>
                        <a:t>Establish MLI policy sub-group to </a:t>
                      </a:r>
                      <a:r>
                        <a:rPr lang="en-GB" sz="18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a:t>
                      </a:r>
                      <a:r>
                        <a:rPr lang="en-GB" sz="1800" dirty="0">
                          <a:effectLst/>
                          <a:latin typeface="Calibri" panose="020F0502020204030204" pitchFamily="34" charset="0"/>
                          <a:ea typeface="Calibri" panose="020F0502020204030204" pitchFamily="34" charset="0"/>
                          <a:cs typeface="Calibri" panose="020F0502020204030204" pitchFamily="34" charset="0"/>
                        </a:rPr>
                        <a:t>rovide advice/guidance on ML policy on ad-hoc basis.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Q2</a:t>
                      </a:r>
                      <a:endParaRPr lang="en-GB" sz="1800" dirty="0"/>
                    </a:p>
                  </a:txBody>
                  <a:tcPr/>
                </a:tc>
                <a:extLst>
                  <a:ext uri="{0D108BD9-81ED-4DB2-BD59-A6C34878D82A}">
                    <a16:rowId xmlns:a16="http://schemas.microsoft.com/office/drawing/2014/main" val="2264602569"/>
                  </a:ext>
                </a:extLst>
              </a:tr>
            </a:tbl>
          </a:graphicData>
        </a:graphic>
      </p:graphicFrame>
      <p:sp>
        <p:nvSpPr>
          <p:cNvPr id="3" name="TextBox 2">
            <a:extLst>
              <a:ext uri="{FF2B5EF4-FFF2-40B4-BE49-F238E27FC236}">
                <a16:creationId xmlns:a16="http://schemas.microsoft.com/office/drawing/2014/main" id="{D0C6B9B2-3979-6DB2-D39D-2BE0C666E85B}"/>
              </a:ext>
            </a:extLst>
          </p:cNvPr>
          <p:cNvSpPr txBox="1"/>
          <p:nvPr/>
        </p:nvSpPr>
        <p:spPr>
          <a:xfrm>
            <a:off x="3231653" y="706857"/>
            <a:ext cx="6541748" cy="461665"/>
          </a:xfrm>
          <a:prstGeom prst="rect">
            <a:avLst/>
          </a:prstGeom>
          <a:noFill/>
        </p:spPr>
        <p:txBody>
          <a:bodyPr wrap="square" rtlCol="0">
            <a:spAutoFit/>
          </a:bodyPr>
          <a:lstStyle/>
          <a:p>
            <a:r>
              <a:rPr lang="en-US" sz="2400" b="1" dirty="0">
                <a:latin typeface="Candara" panose="020E0502030303020204" pitchFamily="34" charset="0"/>
              </a:rPr>
              <a:t>Coordination Workstream Tasks for 2023</a:t>
            </a:r>
            <a:endParaRPr lang="en-GB" sz="2400" b="1" dirty="0">
              <a:latin typeface="Candara" panose="020E0502030303020204" pitchFamily="34" charset="0"/>
            </a:endParaRPr>
          </a:p>
        </p:txBody>
      </p:sp>
    </p:spTree>
    <p:extLst>
      <p:ext uri="{BB962C8B-B14F-4D97-AF65-F5344CB8AC3E}">
        <p14:creationId xmlns:p14="http://schemas.microsoft.com/office/powerpoint/2010/main" val="802267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304673A7-D0A5-48E8-ACBF-555747674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416205" cy="1413712"/>
          </a:xfrm>
          <a:prstGeom prst="rect">
            <a:avLst/>
          </a:prstGeom>
        </p:spPr>
      </p:pic>
      <p:graphicFrame>
        <p:nvGraphicFramePr>
          <p:cNvPr id="10" name="Table 10">
            <a:extLst>
              <a:ext uri="{FF2B5EF4-FFF2-40B4-BE49-F238E27FC236}">
                <a16:creationId xmlns:a16="http://schemas.microsoft.com/office/drawing/2014/main" id="{D0D84D41-CC35-4EEE-A03C-E086490A42BA}"/>
              </a:ext>
            </a:extLst>
          </p:cNvPr>
          <p:cNvGraphicFramePr>
            <a:graphicFrameLocks noGrp="1"/>
          </p:cNvGraphicFramePr>
          <p:nvPr>
            <p:extLst>
              <p:ext uri="{D42A27DB-BD31-4B8C-83A1-F6EECF244321}">
                <p14:modId xmlns:p14="http://schemas.microsoft.com/office/powerpoint/2010/main" val="3289022236"/>
              </p:ext>
            </p:extLst>
          </p:nvPr>
        </p:nvGraphicFramePr>
        <p:xfrm>
          <a:off x="708102" y="1672511"/>
          <a:ext cx="10774393" cy="3965702"/>
        </p:xfrm>
        <a:graphic>
          <a:graphicData uri="http://schemas.openxmlformats.org/drawingml/2006/table">
            <a:tbl>
              <a:tblPr firstRow="1" bandRow="1">
                <a:tableStyleId>{073A0DAA-6AF3-43AB-8588-CEC1D06C72B9}</a:tableStyleId>
              </a:tblPr>
              <a:tblGrid>
                <a:gridCol w="8527995">
                  <a:extLst>
                    <a:ext uri="{9D8B030D-6E8A-4147-A177-3AD203B41FA5}">
                      <a16:colId xmlns:a16="http://schemas.microsoft.com/office/drawing/2014/main" val="3112337894"/>
                    </a:ext>
                  </a:extLst>
                </a:gridCol>
                <a:gridCol w="2246398">
                  <a:extLst>
                    <a:ext uri="{9D8B030D-6E8A-4147-A177-3AD203B41FA5}">
                      <a16:colId xmlns:a16="http://schemas.microsoft.com/office/drawing/2014/main" val="3331778829"/>
                    </a:ext>
                  </a:extLst>
                </a:gridCol>
              </a:tblGrid>
              <a:tr h="370840">
                <a:tc>
                  <a:txBody>
                    <a:bodyPr/>
                    <a:lstStyle/>
                    <a:p>
                      <a:r>
                        <a:rPr lang="en-US" sz="1800" dirty="0"/>
                        <a:t>2023 Activities</a:t>
                      </a:r>
                      <a:endParaRPr lang="en-GB" sz="1800" dirty="0"/>
                    </a:p>
                  </a:txBody>
                  <a:tcPr/>
                </a:tc>
                <a:tc>
                  <a:txBody>
                    <a:bodyPr/>
                    <a:lstStyle/>
                    <a:p>
                      <a:r>
                        <a:rPr lang="en-US" sz="1800" dirty="0"/>
                        <a:t>Deadlines</a:t>
                      </a:r>
                      <a:endParaRPr lang="en-GB" sz="1800" dirty="0"/>
                    </a:p>
                  </a:txBody>
                  <a:tcPr/>
                </a:tc>
                <a:extLst>
                  <a:ext uri="{0D108BD9-81ED-4DB2-BD59-A6C34878D82A}">
                    <a16:rowId xmlns:a16="http://schemas.microsoft.com/office/drawing/2014/main" val="1304381722"/>
                  </a:ext>
                </a:extLst>
              </a:tr>
              <a:tr h="370840">
                <a:tc>
                  <a:txBody>
                    <a:bodyPr/>
                    <a:lstStyle/>
                    <a:p>
                      <a:pPr lvl="0"/>
                      <a:r>
                        <a:rPr lang="en-US" sz="1800" kern="1200" dirty="0">
                          <a:solidFill>
                            <a:schemeClr val="dk1"/>
                          </a:solidFill>
                          <a:effectLst/>
                          <a:latin typeface="+mn-lt"/>
                          <a:ea typeface="+mn-ea"/>
                          <a:cs typeface="+mn-cs"/>
                        </a:rPr>
                        <a:t>Complete </a:t>
                      </a:r>
                      <a:r>
                        <a:rPr lang="en-US" sz="1800" kern="1200" dirty="0" err="1">
                          <a:solidFill>
                            <a:schemeClr val="dk1"/>
                          </a:solidFill>
                          <a:effectLst/>
                          <a:latin typeface="+mn-lt"/>
                          <a:ea typeface="+mn-ea"/>
                          <a:cs typeface="+mn-cs"/>
                        </a:rPr>
                        <a:t>Yr</a:t>
                      </a:r>
                      <a:r>
                        <a:rPr lang="en-US" sz="1800" kern="1200" dirty="0">
                          <a:solidFill>
                            <a:schemeClr val="dk1"/>
                          </a:solidFill>
                          <a:effectLst/>
                          <a:latin typeface="+mn-lt"/>
                          <a:ea typeface="+mn-ea"/>
                          <a:cs typeface="+mn-cs"/>
                        </a:rPr>
                        <a:t> 1 of MLI Awards </a:t>
                      </a:r>
                      <a:r>
                        <a:rPr lang="en-US" sz="1800" kern="1200" dirty="0" err="1">
                          <a:solidFill>
                            <a:schemeClr val="dk1"/>
                          </a:solidFill>
                          <a:effectLst/>
                          <a:latin typeface="+mn-lt"/>
                          <a:ea typeface="+mn-ea"/>
                          <a:cs typeface="+mn-cs"/>
                        </a:rPr>
                        <a:t>Programme</a:t>
                      </a:r>
                      <a:r>
                        <a:rPr lang="en-US" sz="1800" kern="1200" dirty="0">
                          <a:solidFill>
                            <a:schemeClr val="dk1"/>
                          </a:solidFill>
                          <a:effectLst/>
                          <a:latin typeface="+mn-lt"/>
                          <a:ea typeface="+mn-ea"/>
                          <a:cs typeface="+mn-cs"/>
                        </a:rPr>
                        <a:t>.</a:t>
                      </a:r>
                      <a:endParaRPr lang="en-GB" sz="1800" kern="1200" dirty="0">
                        <a:solidFill>
                          <a:schemeClr val="dk1"/>
                        </a:solidFill>
                        <a:effectLst/>
                        <a:latin typeface="+mn-lt"/>
                        <a:ea typeface="+mn-ea"/>
                        <a:cs typeface="+mn-cs"/>
                      </a:endParaRPr>
                    </a:p>
                  </a:txBody>
                  <a:tcPr/>
                </a:tc>
                <a:tc>
                  <a:txBody>
                    <a:bodyPr/>
                    <a:lstStyle/>
                    <a:p>
                      <a:r>
                        <a:rPr lang="en-US" sz="1800" dirty="0"/>
                        <a:t>Q1</a:t>
                      </a:r>
                      <a:endParaRPr lang="en-GB" sz="1800" dirty="0"/>
                    </a:p>
                  </a:txBody>
                  <a:tcPr/>
                </a:tc>
                <a:extLst>
                  <a:ext uri="{0D108BD9-81ED-4DB2-BD59-A6C34878D82A}">
                    <a16:rowId xmlns:a16="http://schemas.microsoft.com/office/drawing/2014/main" val="404627021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Review </a:t>
                      </a:r>
                      <a:r>
                        <a:rPr lang="en-US" sz="1800" kern="1200" dirty="0" err="1">
                          <a:solidFill>
                            <a:schemeClr val="dk1"/>
                          </a:solidFill>
                          <a:effectLst/>
                          <a:latin typeface="+mn-lt"/>
                          <a:ea typeface="+mn-ea"/>
                          <a:cs typeface="+mn-cs"/>
                        </a:rPr>
                        <a:t>Yr</a:t>
                      </a:r>
                      <a:r>
                        <a:rPr lang="en-US" sz="1800" kern="1200" dirty="0">
                          <a:solidFill>
                            <a:schemeClr val="dk1"/>
                          </a:solidFill>
                          <a:effectLst/>
                          <a:latin typeface="+mn-lt"/>
                          <a:ea typeface="+mn-ea"/>
                          <a:cs typeface="+mn-cs"/>
                        </a:rPr>
                        <a:t> 1 of MLI Awards </a:t>
                      </a:r>
                      <a:r>
                        <a:rPr lang="en-US" sz="1800" kern="1200" dirty="0" err="1">
                          <a:solidFill>
                            <a:schemeClr val="dk1"/>
                          </a:solidFill>
                          <a:effectLst/>
                          <a:latin typeface="+mn-lt"/>
                          <a:ea typeface="+mn-ea"/>
                          <a:cs typeface="+mn-cs"/>
                        </a:rPr>
                        <a:t>Programme</a:t>
                      </a:r>
                      <a:r>
                        <a:rPr lang="en-US" sz="1800" kern="1200" dirty="0">
                          <a:solidFill>
                            <a:schemeClr val="dk1"/>
                          </a:solidFill>
                          <a:effectLst/>
                          <a:latin typeface="+mn-lt"/>
                          <a:ea typeface="+mn-ea"/>
                          <a:cs typeface="+mn-cs"/>
                        </a:rPr>
                        <a:t>.</a:t>
                      </a:r>
                      <a:endParaRPr lang="en-GB" sz="1800" kern="1200" dirty="0">
                        <a:solidFill>
                          <a:schemeClr val="dk1"/>
                        </a:solidFill>
                        <a:effectLst/>
                        <a:latin typeface="+mn-lt"/>
                        <a:ea typeface="+mn-ea"/>
                        <a:cs typeface="+mn-cs"/>
                      </a:endParaRPr>
                    </a:p>
                  </a:txBody>
                  <a:tcPr/>
                </a:tc>
                <a:tc>
                  <a:txBody>
                    <a:bodyPr/>
                    <a:lstStyle/>
                    <a:p>
                      <a:r>
                        <a:rPr lang="en-US" sz="1800" dirty="0"/>
                        <a:t>Q2</a:t>
                      </a:r>
                      <a:endParaRPr lang="en-GB" sz="1800" dirty="0"/>
                    </a:p>
                  </a:txBody>
                  <a:tcPr/>
                </a:tc>
                <a:extLst>
                  <a:ext uri="{0D108BD9-81ED-4DB2-BD59-A6C34878D82A}">
                    <a16:rowId xmlns:a16="http://schemas.microsoft.com/office/drawing/2014/main" val="4932637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Plan </a:t>
                      </a:r>
                      <a:r>
                        <a:rPr lang="en-US" sz="1800" kern="1200" dirty="0" err="1">
                          <a:solidFill>
                            <a:schemeClr val="dk1"/>
                          </a:solidFill>
                          <a:effectLst/>
                          <a:latin typeface="+mn-lt"/>
                          <a:ea typeface="+mn-ea"/>
                          <a:cs typeface="+mn-cs"/>
                        </a:rPr>
                        <a:t>Yr</a:t>
                      </a:r>
                      <a:r>
                        <a:rPr lang="en-US" sz="1800" kern="1200" dirty="0">
                          <a:solidFill>
                            <a:schemeClr val="dk1"/>
                          </a:solidFill>
                          <a:effectLst/>
                          <a:latin typeface="+mn-lt"/>
                          <a:ea typeface="+mn-ea"/>
                          <a:cs typeface="+mn-cs"/>
                        </a:rPr>
                        <a:t> 2 of MLI Awards </a:t>
                      </a:r>
                      <a:r>
                        <a:rPr lang="en-US" sz="1800" kern="1200" dirty="0" err="1">
                          <a:solidFill>
                            <a:schemeClr val="dk1"/>
                          </a:solidFill>
                          <a:effectLst/>
                          <a:latin typeface="+mn-lt"/>
                          <a:ea typeface="+mn-ea"/>
                          <a:cs typeface="+mn-cs"/>
                        </a:rPr>
                        <a:t>Programme</a:t>
                      </a:r>
                      <a:r>
                        <a:rPr lang="en-US" sz="1800" kern="1200" dirty="0">
                          <a:solidFill>
                            <a:schemeClr val="dk1"/>
                          </a:solidFill>
                          <a:effectLst/>
                          <a:latin typeface="+mn-lt"/>
                          <a:ea typeface="+mn-ea"/>
                          <a:cs typeface="+mn-cs"/>
                        </a:rPr>
                        <a:t>.</a:t>
                      </a:r>
                      <a:endParaRPr lang="en-GB" sz="1800" kern="1200" dirty="0">
                        <a:solidFill>
                          <a:schemeClr val="dk1"/>
                        </a:solidFill>
                        <a:effectLst/>
                        <a:latin typeface="+mn-lt"/>
                        <a:ea typeface="+mn-ea"/>
                        <a:cs typeface="+mn-cs"/>
                      </a:endParaRPr>
                    </a:p>
                  </a:txBody>
                  <a:tcPr/>
                </a:tc>
                <a:tc>
                  <a:txBody>
                    <a:bodyPr/>
                    <a:lstStyle/>
                    <a:p>
                      <a:r>
                        <a:rPr lang="en-US" sz="1800" dirty="0"/>
                        <a:t>Q3</a:t>
                      </a:r>
                      <a:endParaRPr lang="en-GB" sz="1800" dirty="0"/>
                    </a:p>
                  </a:txBody>
                  <a:tcPr/>
                </a:tc>
                <a:extLst>
                  <a:ext uri="{0D108BD9-81ED-4DB2-BD59-A6C34878D82A}">
                    <a16:rowId xmlns:a16="http://schemas.microsoft.com/office/drawing/2014/main" val="31744843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Launch </a:t>
                      </a:r>
                      <a:r>
                        <a:rPr lang="en-US" sz="1800" kern="1200" dirty="0" err="1">
                          <a:solidFill>
                            <a:schemeClr val="dk1"/>
                          </a:solidFill>
                          <a:effectLst/>
                          <a:latin typeface="+mn-lt"/>
                          <a:ea typeface="+mn-ea"/>
                          <a:cs typeface="+mn-cs"/>
                        </a:rPr>
                        <a:t>Yr</a:t>
                      </a:r>
                      <a:r>
                        <a:rPr lang="en-US" sz="1800" kern="1200" dirty="0">
                          <a:solidFill>
                            <a:schemeClr val="dk1"/>
                          </a:solidFill>
                          <a:effectLst/>
                          <a:latin typeface="+mn-lt"/>
                          <a:ea typeface="+mn-ea"/>
                          <a:cs typeface="+mn-cs"/>
                        </a:rPr>
                        <a:t> 2 of MLI Awards </a:t>
                      </a:r>
                      <a:r>
                        <a:rPr lang="en-US" sz="1800" kern="1200" dirty="0" err="1">
                          <a:solidFill>
                            <a:schemeClr val="dk1"/>
                          </a:solidFill>
                          <a:effectLst/>
                          <a:latin typeface="+mn-lt"/>
                          <a:ea typeface="+mn-ea"/>
                          <a:cs typeface="+mn-cs"/>
                        </a:rPr>
                        <a:t>Programme</a:t>
                      </a:r>
                      <a:r>
                        <a:rPr lang="en-US" sz="1800" kern="1200" dirty="0">
                          <a:solidFill>
                            <a:schemeClr val="dk1"/>
                          </a:solidFill>
                          <a:effectLst/>
                          <a:latin typeface="+mn-lt"/>
                          <a:ea typeface="+mn-ea"/>
                          <a:cs typeface="+mn-cs"/>
                        </a:rPr>
                        <a:t>.</a:t>
                      </a:r>
                      <a:endParaRPr lang="en-GB" sz="1800" kern="1200" dirty="0">
                        <a:solidFill>
                          <a:schemeClr val="dk1"/>
                        </a:solidFill>
                        <a:effectLst/>
                        <a:latin typeface="+mn-lt"/>
                        <a:ea typeface="+mn-ea"/>
                        <a:cs typeface="+mn-cs"/>
                      </a:endParaRPr>
                    </a:p>
                  </a:txBody>
                  <a:tcPr/>
                </a:tc>
                <a:tc>
                  <a:txBody>
                    <a:bodyPr/>
                    <a:lstStyle/>
                    <a:p>
                      <a:r>
                        <a:rPr lang="en-US" sz="1800" dirty="0"/>
                        <a:t>Q4</a:t>
                      </a:r>
                      <a:endParaRPr lang="en-GB" sz="1800" dirty="0"/>
                    </a:p>
                  </a:txBody>
                  <a:tcPr/>
                </a:tc>
                <a:extLst>
                  <a:ext uri="{0D108BD9-81ED-4DB2-BD59-A6C34878D82A}">
                    <a16:rowId xmlns:a16="http://schemas.microsoft.com/office/drawing/2014/main" val="817315967"/>
                  </a:ext>
                </a:extLst>
              </a:tr>
              <a:tr h="370840">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Support MLI members to develop new projects (with information, introductions, letters of support, advisory groups etc).</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Ongoing</a:t>
                      </a:r>
                      <a:endParaRPr lang="en-GB" sz="1800" dirty="0"/>
                    </a:p>
                  </a:txBody>
                  <a:tcPr/>
                </a:tc>
                <a:extLst>
                  <a:ext uri="{0D108BD9-81ED-4DB2-BD59-A6C34878D82A}">
                    <a16:rowId xmlns:a16="http://schemas.microsoft.com/office/drawing/2014/main" val="1727571491"/>
                  </a:ext>
                </a:extLst>
              </a:tr>
              <a:tr h="370840">
                <a:tc>
                  <a:txBody>
                    <a:bodyPr/>
                    <a:lstStyle/>
                    <a:p>
                      <a:pPr marL="0" lvl="0" indent="0">
                        <a:lnSpc>
                          <a:spcPct val="115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Highlight media literacy best practices and opportunities for training and development.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Ongoing</a:t>
                      </a:r>
                      <a:endParaRPr lang="en-GB" sz="1800" dirty="0"/>
                    </a:p>
                  </a:txBody>
                  <a:tcPr/>
                </a:tc>
                <a:extLst>
                  <a:ext uri="{0D108BD9-81ED-4DB2-BD59-A6C34878D82A}">
                    <a16:rowId xmlns:a16="http://schemas.microsoft.com/office/drawing/2014/main" val="2796240160"/>
                  </a:ext>
                </a:extLst>
              </a:tr>
              <a:tr h="373326">
                <a:tc>
                  <a:txBody>
                    <a:bodyPr/>
                    <a:lstStyle/>
                    <a:p>
                      <a:pPr marL="0" lvl="0" indent="0">
                        <a:lnSpc>
                          <a:spcPct val="115000"/>
                        </a:lnSpc>
                        <a:spcAft>
                          <a:spcPts val="1000"/>
                        </a:spcAft>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Promote the evaluation of media literacy interventions to explore the impact of </a:t>
                      </a:r>
                      <a:r>
                        <a:rPr lang="en-GB" sz="1800" spc="2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media literacy initiatives and the potential for behaviour change and the impact of that behaviour change.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Ongoing</a:t>
                      </a:r>
                      <a:endParaRPr lang="en-GB" sz="1800" dirty="0"/>
                    </a:p>
                  </a:txBody>
                  <a:tcPr/>
                </a:tc>
                <a:extLst>
                  <a:ext uri="{0D108BD9-81ED-4DB2-BD59-A6C34878D82A}">
                    <a16:rowId xmlns:a16="http://schemas.microsoft.com/office/drawing/2014/main" val="495759609"/>
                  </a:ext>
                </a:extLst>
              </a:tr>
            </a:tbl>
          </a:graphicData>
        </a:graphic>
      </p:graphicFrame>
      <p:sp>
        <p:nvSpPr>
          <p:cNvPr id="3" name="TextBox 2">
            <a:extLst>
              <a:ext uri="{FF2B5EF4-FFF2-40B4-BE49-F238E27FC236}">
                <a16:creationId xmlns:a16="http://schemas.microsoft.com/office/drawing/2014/main" id="{D0C6B9B2-3979-6DB2-D39D-2BE0C666E85B}"/>
              </a:ext>
            </a:extLst>
          </p:cNvPr>
          <p:cNvSpPr txBox="1"/>
          <p:nvPr/>
        </p:nvSpPr>
        <p:spPr>
          <a:xfrm>
            <a:off x="3231653" y="706857"/>
            <a:ext cx="6541748" cy="461665"/>
          </a:xfrm>
          <a:prstGeom prst="rect">
            <a:avLst/>
          </a:prstGeom>
          <a:noFill/>
        </p:spPr>
        <p:txBody>
          <a:bodyPr wrap="square" rtlCol="0">
            <a:spAutoFit/>
          </a:bodyPr>
          <a:lstStyle/>
          <a:p>
            <a:r>
              <a:rPr lang="en-US" sz="2400" b="1" dirty="0">
                <a:latin typeface="Candara" panose="020E0502030303020204" pitchFamily="34" charset="0"/>
              </a:rPr>
              <a:t>Innovation Workstream Tasks for 2023</a:t>
            </a:r>
            <a:endParaRPr lang="en-GB" sz="2400" b="1" dirty="0">
              <a:latin typeface="Candara" panose="020E0502030303020204" pitchFamily="34" charset="0"/>
            </a:endParaRPr>
          </a:p>
        </p:txBody>
      </p:sp>
    </p:spTree>
    <p:extLst>
      <p:ext uri="{BB962C8B-B14F-4D97-AF65-F5344CB8AC3E}">
        <p14:creationId xmlns:p14="http://schemas.microsoft.com/office/powerpoint/2010/main" val="3892828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304673A7-D0A5-48E8-ACBF-555747674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416205" cy="1413712"/>
          </a:xfrm>
          <a:prstGeom prst="rect">
            <a:avLst/>
          </a:prstGeom>
        </p:spPr>
      </p:pic>
      <p:graphicFrame>
        <p:nvGraphicFramePr>
          <p:cNvPr id="10" name="Table 10">
            <a:extLst>
              <a:ext uri="{FF2B5EF4-FFF2-40B4-BE49-F238E27FC236}">
                <a16:creationId xmlns:a16="http://schemas.microsoft.com/office/drawing/2014/main" id="{D0D84D41-CC35-4EEE-A03C-E086490A42BA}"/>
              </a:ext>
            </a:extLst>
          </p:cNvPr>
          <p:cNvGraphicFramePr>
            <a:graphicFrameLocks noGrp="1"/>
          </p:cNvGraphicFramePr>
          <p:nvPr>
            <p:extLst>
              <p:ext uri="{D42A27DB-BD31-4B8C-83A1-F6EECF244321}">
                <p14:modId xmlns:p14="http://schemas.microsoft.com/office/powerpoint/2010/main" val="1843746493"/>
              </p:ext>
            </p:extLst>
          </p:nvPr>
        </p:nvGraphicFramePr>
        <p:xfrm>
          <a:off x="708102" y="1673524"/>
          <a:ext cx="10583875" cy="4818710"/>
        </p:xfrm>
        <a:graphic>
          <a:graphicData uri="http://schemas.openxmlformats.org/drawingml/2006/table">
            <a:tbl>
              <a:tblPr firstRow="1" bandRow="1">
                <a:tableStyleId>{073A0DAA-6AF3-43AB-8588-CEC1D06C72B9}</a:tableStyleId>
              </a:tblPr>
              <a:tblGrid>
                <a:gridCol w="8539415">
                  <a:extLst>
                    <a:ext uri="{9D8B030D-6E8A-4147-A177-3AD203B41FA5}">
                      <a16:colId xmlns:a16="http://schemas.microsoft.com/office/drawing/2014/main" val="3112337894"/>
                    </a:ext>
                  </a:extLst>
                </a:gridCol>
                <a:gridCol w="2044460">
                  <a:extLst>
                    <a:ext uri="{9D8B030D-6E8A-4147-A177-3AD203B41FA5}">
                      <a16:colId xmlns:a16="http://schemas.microsoft.com/office/drawing/2014/main" val="3331778829"/>
                    </a:ext>
                  </a:extLst>
                </a:gridCol>
              </a:tblGrid>
              <a:tr h="396816">
                <a:tc>
                  <a:txBody>
                    <a:bodyPr/>
                    <a:lstStyle/>
                    <a:p>
                      <a:r>
                        <a:rPr lang="en-US" sz="1800" dirty="0"/>
                        <a:t>2023 Activities</a:t>
                      </a:r>
                      <a:endParaRPr lang="en-GB" sz="1800" dirty="0"/>
                    </a:p>
                  </a:txBody>
                  <a:tcPr/>
                </a:tc>
                <a:tc>
                  <a:txBody>
                    <a:bodyPr/>
                    <a:lstStyle/>
                    <a:p>
                      <a:r>
                        <a:rPr lang="en-US" sz="1800" dirty="0"/>
                        <a:t>Deadlines</a:t>
                      </a:r>
                      <a:endParaRPr lang="en-GB" sz="1800" dirty="0"/>
                    </a:p>
                  </a:txBody>
                  <a:tcPr/>
                </a:tc>
                <a:extLst>
                  <a:ext uri="{0D108BD9-81ED-4DB2-BD59-A6C34878D82A}">
                    <a16:rowId xmlns:a16="http://schemas.microsoft.com/office/drawing/2014/main" val="1304381722"/>
                  </a:ext>
                </a:extLst>
              </a:tr>
              <a:tr h="388188">
                <a:tc>
                  <a:txBody>
                    <a:bodyPr/>
                    <a:lstStyle/>
                    <a:p>
                      <a:pPr marL="0" marR="182245" lvl="0" indent="0" algn="just">
                        <a:lnSpc>
                          <a:spcPct val="98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Amplify member and non-member media literacy related public awareness campaigns.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Ongoing</a:t>
                      </a:r>
                      <a:endParaRPr lang="en-GB" sz="1800" dirty="0"/>
                    </a:p>
                  </a:txBody>
                  <a:tcPr/>
                </a:tc>
                <a:extLst>
                  <a:ext uri="{0D108BD9-81ED-4DB2-BD59-A6C34878D82A}">
                    <a16:rowId xmlns:a16="http://schemas.microsoft.com/office/drawing/2014/main" val="4046270217"/>
                  </a:ext>
                </a:extLst>
              </a:tr>
              <a:tr h="436729">
                <a:tc>
                  <a:txBody>
                    <a:bodyPr/>
                    <a:lstStyle/>
                    <a:p>
                      <a:pPr marL="0" marR="182245" lvl="0" indent="0" algn="just">
                        <a:lnSpc>
                          <a:spcPct val="98000"/>
                        </a:lnSpc>
                        <a:buFont typeface="Symbol" panose="05050102010706020507" pitchFamily="18" charset="2"/>
                        <a:buNone/>
                      </a:pPr>
                      <a:r>
                        <a:rPr lang="en-GB" sz="1800" dirty="0">
                          <a:effectLst/>
                          <a:latin typeface="Calibri" panose="020F0502020204030204" pitchFamily="34" charset="0"/>
                          <a:ea typeface="Calibri" panose="020F0502020204030204" pitchFamily="34" charset="0"/>
                          <a:cs typeface="Calibri" panose="020F0502020204030204" pitchFamily="34" charset="0"/>
                        </a:rPr>
                        <a:t>Promote the work of MLI members internationally at conferences and in publications and via the training and development section of the MLI website.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Ongoing</a:t>
                      </a:r>
                      <a:endParaRPr lang="en-GB" sz="1800" dirty="0"/>
                    </a:p>
                  </a:txBody>
                  <a:tcPr/>
                </a:tc>
                <a:extLst>
                  <a:ext uri="{0D108BD9-81ED-4DB2-BD59-A6C34878D82A}">
                    <a16:rowId xmlns:a16="http://schemas.microsoft.com/office/drawing/2014/main" val="1727571491"/>
                  </a:ext>
                </a:extLst>
              </a:tr>
              <a:tr h="362880">
                <a:tc>
                  <a:txBody>
                    <a:bodyPr/>
                    <a:lstStyle/>
                    <a:p>
                      <a:pPr lvl="0"/>
                      <a:r>
                        <a:rPr lang="en-US" sz="1800" kern="1200" dirty="0">
                          <a:solidFill>
                            <a:schemeClr val="dk1"/>
                          </a:solidFill>
                          <a:effectLst/>
                          <a:latin typeface="+mn-lt"/>
                          <a:ea typeface="+mn-ea"/>
                          <a:cs typeface="+mn-cs"/>
                        </a:rPr>
                        <a:t>Review Be Media Smart website and existing assets.</a:t>
                      </a:r>
                      <a:endParaRPr lang="en-GB" sz="1800" kern="1200" dirty="0">
                        <a:solidFill>
                          <a:schemeClr val="dk1"/>
                        </a:solidFill>
                        <a:effectLst/>
                        <a:latin typeface="+mn-lt"/>
                        <a:ea typeface="+mn-ea"/>
                        <a:cs typeface="+mn-cs"/>
                      </a:endParaRPr>
                    </a:p>
                  </a:txBody>
                  <a:tcPr/>
                </a:tc>
                <a:tc>
                  <a:txBody>
                    <a:bodyPr/>
                    <a:lstStyle/>
                    <a:p>
                      <a:r>
                        <a:rPr lang="en-US" sz="1800" dirty="0"/>
                        <a:t>Q2</a:t>
                      </a:r>
                      <a:endParaRPr lang="en-GB" sz="1800" dirty="0"/>
                    </a:p>
                  </a:txBody>
                  <a:tcPr/>
                </a:tc>
                <a:extLst>
                  <a:ext uri="{0D108BD9-81ED-4DB2-BD59-A6C34878D82A}">
                    <a16:rowId xmlns:a16="http://schemas.microsoft.com/office/drawing/2014/main" val="2796240160"/>
                  </a:ext>
                </a:extLst>
              </a:tr>
              <a:tr h="439657">
                <a:tc>
                  <a:txBody>
                    <a:bodyPr/>
                    <a:lstStyle/>
                    <a:p>
                      <a:pPr lvl="0"/>
                      <a:r>
                        <a:rPr lang="en-US" sz="1800" kern="1200" dirty="0">
                          <a:solidFill>
                            <a:schemeClr val="dk1"/>
                          </a:solidFill>
                          <a:effectLst/>
                          <a:latin typeface="+mn-lt"/>
                          <a:ea typeface="+mn-ea"/>
                          <a:cs typeface="+mn-cs"/>
                        </a:rPr>
                        <a:t>Identify existing toolkits that could be used as part of BMS.</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en-US" sz="1800" dirty="0"/>
                        <a:t>Q2</a:t>
                      </a:r>
                      <a:endParaRPr lang="en-GB" sz="1800" dirty="0"/>
                    </a:p>
                  </a:txBody>
                  <a:tcPr/>
                </a:tc>
                <a:extLst>
                  <a:ext uri="{0D108BD9-81ED-4DB2-BD59-A6C34878D82A}">
                    <a16:rowId xmlns:a16="http://schemas.microsoft.com/office/drawing/2014/main" val="495759609"/>
                  </a:ext>
                </a:extLst>
              </a:tr>
              <a:tr h="439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Create BMS plan and secure support from MLI membership for events, content production, promotion, media planning across all platforms and opportunities for outreach.</a:t>
                      </a:r>
                      <a:endParaRPr lang="en-GB" sz="1800" kern="1200" dirty="0">
                        <a:solidFill>
                          <a:schemeClr val="dk1"/>
                        </a:solidFill>
                        <a:effectLst/>
                        <a:latin typeface="+mn-lt"/>
                        <a:ea typeface="+mn-ea"/>
                        <a:cs typeface="+mn-cs"/>
                      </a:endParaRPr>
                    </a:p>
                  </a:txBody>
                  <a:tcPr/>
                </a:tc>
                <a:tc>
                  <a:txBody>
                    <a:bodyPr/>
                    <a:lstStyle/>
                    <a:p>
                      <a:r>
                        <a:rPr lang="en-US" sz="1800" dirty="0"/>
                        <a:t>Q2</a:t>
                      </a:r>
                      <a:endParaRPr lang="en-GB" sz="1800" dirty="0"/>
                    </a:p>
                  </a:txBody>
                  <a:tcPr/>
                </a:tc>
                <a:extLst>
                  <a:ext uri="{0D108BD9-81ED-4DB2-BD59-A6C34878D82A}">
                    <a16:rowId xmlns:a16="http://schemas.microsoft.com/office/drawing/2014/main" val="771898533"/>
                  </a:ext>
                </a:extLst>
              </a:tr>
              <a:tr h="439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Identify and reach out to new BMS partners.</a:t>
                      </a:r>
                      <a:endParaRPr lang="en-GB"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Q2</a:t>
                      </a:r>
                      <a:endParaRPr lang="en-GB" sz="1800" dirty="0"/>
                    </a:p>
                  </a:txBody>
                  <a:tcPr/>
                </a:tc>
                <a:extLst>
                  <a:ext uri="{0D108BD9-81ED-4DB2-BD59-A6C34878D82A}">
                    <a16:rowId xmlns:a16="http://schemas.microsoft.com/office/drawing/2014/main" val="2370510216"/>
                  </a:ext>
                </a:extLst>
              </a:tr>
              <a:tr h="439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Update Be Media Smart Assets</a:t>
                      </a:r>
                      <a:r>
                        <a:rPr lang="en-GB" sz="1800" kern="1200" dirty="0">
                          <a:solidFill>
                            <a:schemeClr val="dk1"/>
                          </a:solidFill>
                          <a:effectLst/>
                          <a:latin typeface="+mn-lt"/>
                          <a:ea typeface="+mn-ea"/>
                          <a:cs typeface="+mn-cs"/>
                        </a:rPr>
                        <a:t> and </a:t>
                      </a:r>
                      <a:r>
                        <a:rPr lang="en-US" sz="1800" kern="1200" dirty="0">
                          <a:solidFill>
                            <a:schemeClr val="dk1"/>
                          </a:solidFill>
                          <a:effectLst/>
                          <a:latin typeface="+mn-lt"/>
                          <a:ea typeface="+mn-ea"/>
                          <a:cs typeface="+mn-cs"/>
                        </a:rPr>
                        <a:t>update BMS website with new content.</a:t>
                      </a:r>
                      <a:endParaRPr lang="en-GB"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Q2</a:t>
                      </a:r>
                      <a:endParaRPr lang="en-GB" sz="1800" dirty="0"/>
                    </a:p>
                  </a:txBody>
                  <a:tcPr/>
                </a:tc>
                <a:extLst>
                  <a:ext uri="{0D108BD9-81ED-4DB2-BD59-A6C34878D82A}">
                    <a16:rowId xmlns:a16="http://schemas.microsoft.com/office/drawing/2014/main" val="3046153282"/>
                  </a:ext>
                </a:extLst>
              </a:tr>
              <a:tr h="439657">
                <a:tc>
                  <a:txBody>
                    <a:bodyPr/>
                    <a:lstStyle/>
                    <a:p>
                      <a:pPr lvl="0"/>
                      <a:r>
                        <a:rPr lang="en-US" sz="1800" kern="1200" dirty="0">
                          <a:solidFill>
                            <a:schemeClr val="dk1"/>
                          </a:solidFill>
                          <a:effectLst/>
                          <a:latin typeface="+mn-lt"/>
                          <a:ea typeface="+mn-ea"/>
                          <a:cs typeface="+mn-cs"/>
                        </a:rPr>
                        <a:t>Circulate assets to Membership and encourage use.</a:t>
                      </a:r>
                      <a:endParaRPr lang="en-GB"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Q2</a:t>
                      </a:r>
                      <a:endParaRPr lang="en-GB" sz="1800" dirty="0"/>
                    </a:p>
                  </a:txBody>
                  <a:tcPr/>
                </a:tc>
                <a:extLst>
                  <a:ext uri="{0D108BD9-81ED-4DB2-BD59-A6C34878D82A}">
                    <a16:rowId xmlns:a16="http://schemas.microsoft.com/office/drawing/2014/main" val="3236964245"/>
                  </a:ext>
                </a:extLst>
              </a:tr>
              <a:tr h="246431">
                <a:tc>
                  <a:txBody>
                    <a:bodyPr/>
                    <a:lstStyle/>
                    <a:p>
                      <a:pPr lvl="0"/>
                      <a:r>
                        <a:rPr lang="en-US" sz="1800" kern="1200" dirty="0">
                          <a:solidFill>
                            <a:schemeClr val="dk1"/>
                          </a:solidFill>
                          <a:effectLst/>
                          <a:latin typeface="+mn-lt"/>
                          <a:ea typeface="+mn-ea"/>
                          <a:cs typeface="+mn-cs"/>
                        </a:rPr>
                        <a:t>Coordinate Be Media Smart week.</a:t>
                      </a:r>
                      <a:endParaRPr lang="en-GB" sz="1800" kern="1200" dirty="0">
                        <a:solidFill>
                          <a:schemeClr val="dk1"/>
                        </a:solidFill>
                        <a:effectLst/>
                        <a:latin typeface="+mn-lt"/>
                        <a:ea typeface="+mn-ea"/>
                        <a:cs typeface="+mn-cs"/>
                      </a:endParaRPr>
                    </a:p>
                  </a:txBody>
                  <a:tcPr/>
                </a:tc>
                <a:tc>
                  <a:txBody>
                    <a:bodyPr/>
                    <a:lstStyle/>
                    <a:p>
                      <a:r>
                        <a:rPr lang="en-US" sz="1800" dirty="0"/>
                        <a:t>Q3 / Q4</a:t>
                      </a:r>
                      <a:endParaRPr lang="en-GB" sz="1800" dirty="0"/>
                    </a:p>
                  </a:txBody>
                  <a:tcPr/>
                </a:tc>
                <a:extLst>
                  <a:ext uri="{0D108BD9-81ED-4DB2-BD59-A6C34878D82A}">
                    <a16:rowId xmlns:a16="http://schemas.microsoft.com/office/drawing/2014/main" val="959141277"/>
                  </a:ext>
                </a:extLst>
              </a:tr>
            </a:tbl>
          </a:graphicData>
        </a:graphic>
      </p:graphicFrame>
      <p:sp>
        <p:nvSpPr>
          <p:cNvPr id="3" name="TextBox 2">
            <a:extLst>
              <a:ext uri="{FF2B5EF4-FFF2-40B4-BE49-F238E27FC236}">
                <a16:creationId xmlns:a16="http://schemas.microsoft.com/office/drawing/2014/main" id="{D0C6B9B2-3979-6DB2-D39D-2BE0C666E85B}"/>
              </a:ext>
            </a:extLst>
          </p:cNvPr>
          <p:cNvSpPr txBox="1"/>
          <p:nvPr/>
        </p:nvSpPr>
        <p:spPr>
          <a:xfrm>
            <a:off x="3231653" y="706857"/>
            <a:ext cx="6541748" cy="461665"/>
          </a:xfrm>
          <a:prstGeom prst="rect">
            <a:avLst/>
          </a:prstGeom>
          <a:noFill/>
        </p:spPr>
        <p:txBody>
          <a:bodyPr wrap="square" rtlCol="0">
            <a:spAutoFit/>
          </a:bodyPr>
          <a:lstStyle/>
          <a:p>
            <a:r>
              <a:rPr lang="en-US" sz="2400" b="1">
                <a:latin typeface="Candara" panose="020E0502030303020204" pitchFamily="34" charset="0"/>
              </a:rPr>
              <a:t>Promotion Workstream Tasks for 2023</a:t>
            </a:r>
            <a:endParaRPr lang="en-GB" sz="2400" b="1" dirty="0">
              <a:latin typeface="Candara" panose="020E0502030303020204" pitchFamily="34" charset="0"/>
            </a:endParaRPr>
          </a:p>
        </p:txBody>
      </p:sp>
    </p:spTree>
    <p:extLst>
      <p:ext uri="{BB962C8B-B14F-4D97-AF65-F5344CB8AC3E}">
        <p14:creationId xmlns:p14="http://schemas.microsoft.com/office/powerpoint/2010/main" val="1697694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3735</TotalTime>
  <Words>4225</Words>
  <Application>Microsoft Office PowerPoint</Application>
  <PresentationFormat>Widescreen</PresentationFormat>
  <Paragraphs>239</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Candara</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Hoban, Joseph</dc:creator>
  <cp:lastModifiedBy>Martina Chapman</cp:lastModifiedBy>
  <cp:revision>46</cp:revision>
  <dcterms:created xsi:type="dcterms:W3CDTF">2019-03-25T17:18:08Z</dcterms:created>
  <dcterms:modified xsi:type="dcterms:W3CDTF">2023-03-31T11:06:41Z</dcterms:modified>
</cp:coreProperties>
</file>